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79" r:id="rId2"/>
    <p:sldId id="496" r:id="rId3"/>
    <p:sldId id="501" r:id="rId4"/>
    <p:sldId id="502" r:id="rId5"/>
    <p:sldId id="515" r:id="rId6"/>
    <p:sldId id="512" r:id="rId7"/>
    <p:sldId id="511" r:id="rId8"/>
    <p:sldId id="513" r:id="rId9"/>
    <p:sldId id="514" r:id="rId10"/>
    <p:sldId id="504" r:id="rId11"/>
    <p:sldId id="505" r:id="rId12"/>
    <p:sldId id="438" r:id="rId13"/>
    <p:sldId id="439" r:id="rId14"/>
    <p:sldId id="440" r:id="rId15"/>
    <p:sldId id="441" r:id="rId16"/>
    <p:sldId id="443" r:id="rId17"/>
    <p:sldId id="506" r:id="rId18"/>
    <p:sldId id="451" r:id="rId19"/>
    <p:sldId id="452" r:id="rId20"/>
    <p:sldId id="453" r:id="rId21"/>
    <p:sldId id="458" r:id="rId22"/>
    <p:sldId id="467" r:id="rId23"/>
    <p:sldId id="466" r:id="rId24"/>
    <p:sldId id="470" r:id="rId25"/>
    <p:sldId id="469" r:id="rId26"/>
    <p:sldId id="471" r:id="rId27"/>
    <p:sldId id="475" r:id="rId28"/>
    <p:sldId id="485" r:id="rId29"/>
    <p:sldId id="477" r:id="rId30"/>
    <p:sldId id="478" r:id="rId31"/>
    <p:sldId id="480" r:id="rId32"/>
    <p:sldId id="481" r:id="rId33"/>
    <p:sldId id="479" r:id="rId3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8A2626"/>
    <a:srgbClr val="FFCCFF"/>
    <a:srgbClr val="E2AD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8" autoAdjust="0"/>
    <p:restoredTop sz="77778" autoAdjust="0"/>
  </p:normalViewPr>
  <p:slideViewPr>
    <p:cSldViewPr>
      <p:cViewPr varScale="1">
        <p:scale>
          <a:sx n="56" d="100"/>
          <a:sy n="56" d="100"/>
        </p:scale>
        <p:origin x="17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8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66"/>
    </p:cViewPr>
  </p:sorterViewPr>
  <p:notesViewPr>
    <p:cSldViewPr>
      <p:cViewPr varScale="1">
        <p:scale>
          <a:sx n="82" d="100"/>
          <a:sy n="82" d="100"/>
        </p:scale>
        <p:origin x="-393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544D241-9248-425E-A38D-9692CB725AD4}" type="datetimeFigureOut">
              <a:rPr lang="pt-BR"/>
              <a:pPr>
                <a:defRPr/>
              </a:pPr>
              <a:t>20/03/2018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24C47E6-379B-4975-9586-84F7A79139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501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9D5322-2779-4410-92B8-417576037CCE}" type="datetimeFigureOut">
              <a:rPr lang="pt-BR"/>
              <a:pPr>
                <a:defRPr/>
              </a:pPr>
              <a:t>20/03/2018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30DB9A-790D-467D-89B1-7B933E0634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5739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blocos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armazenam</a:t>
            </a:r>
            <a:r>
              <a:rPr lang="en-US" dirty="0"/>
              <a:t> </a:t>
            </a:r>
            <a:r>
              <a:rPr lang="en-US" dirty="0" err="1"/>
              <a:t>números</a:t>
            </a:r>
            <a:r>
              <a:rPr lang="en-US" dirty="0"/>
              <a:t> </a:t>
            </a:r>
            <a:r>
              <a:rPr lang="en-US" dirty="0" err="1"/>
              <a:t>binários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0DB9A-790D-467D-89B1-7B933E0634BA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100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0DB9A-790D-467D-89B1-7B933E0634BA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325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/>
          </a:p>
        </p:txBody>
      </p:sp>
      <p:sp>
        <p:nvSpPr>
          <p:cNvPr id="419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AB7D04-11D9-471B-916C-77E9C417432F}" type="slidenum">
              <a:rPr lang="pt-BR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6381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853113"/>
            <a:ext cx="25923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-423863" y="6626225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 userDrawn="1"/>
        </p:nvSpPr>
        <p:spPr>
          <a:xfrm>
            <a:off x="8185150" y="6308725"/>
            <a:ext cx="825500" cy="277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70025"/>
          </a:xfrm>
        </p:spPr>
        <p:txBody>
          <a:bodyPr>
            <a:normAutofit/>
          </a:bodyPr>
          <a:lstStyle>
            <a:lvl1pPr algn="l">
              <a:defRPr sz="3500" b="1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1589" y="369262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/>
              <a:t>Clique para editar o estilo do subtítulo mestre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6381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-381000" y="6762750"/>
            <a:ext cx="9991725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 userDrawn="1"/>
        </p:nvSpPr>
        <p:spPr>
          <a:xfrm>
            <a:off x="8153400" y="6477000"/>
            <a:ext cx="825500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dirty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>
            <a:noAutofit/>
          </a:bodyPr>
          <a:lstStyle>
            <a:lvl1pPr algn="l">
              <a:defRPr sz="4400" b="1">
                <a:solidFill>
                  <a:srgbClr val="8A2626"/>
                </a:solidFill>
                <a:latin typeface="+mj-lt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11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8A2626"/>
                </a:solidFill>
                <a:latin typeface="+mj-lt"/>
              </a:defRPr>
            </a:lvl1pPr>
            <a:lvl2pPr>
              <a:defRPr sz="2000">
                <a:solidFill>
                  <a:srgbClr val="8A2626"/>
                </a:solidFill>
                <a:latin typeface="+mj-lt"/>
              </a:defRPr>
            </a:lvl2pPr>
            <a:lvl3pPr>
              <a:defRPr sz="1800">
                <a:solidFill>
                  <a:srgbClr val="8A2626"/>
                </a:solidFill>
                <a:latin typeface="+mj-lt"/>
              </a:defRPr>
            </a:lvl3pPr>
            <a:lvl4pPr>
              <a:defRPr sz="1600">
                <a:solidFill>
                  <a:srgbClr val="8A2626"/>
                </a:solidFill>
                <a:latin typeface="+mj-lt"/>
              </a:defRPr>
            </a:lvl4pPr>
            <a:lvl5pPr>
              <a:defRPr sz="1600">
                <a:solidFill>
                  <a:srgbClr val="8A2626"/>
                </a:solidFill>
                <a:latin typeface="+mj-lt"/>
              </a:defRPr>
            </a:lvl5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0"/>
          </p:nvPr>
        </p:nvSpPr>
        <p:spPr>
          <a:xfrm>
            <a:off x="381000" y="6324600"/>
            <a:ext cx="2133600" cy="365125"/>
          </a:xfrm>
        </p:spPr>
        <p:txBody>
          <a:bodyPr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8F34429-36A3-4D63-847F-B760A882338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397871-90D6-4FB2-9AB0-4E1A369FC6C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luciano/cursos/ce/" TargetMode="External"/><Relationship Id="rId2" Type="http://schemas.openxmlformats.org/officeDocument/2006/relationships/hyperlink" Target="http://www.cin.ufpe.br/~hfb/c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36838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u="sng" dirty="0">
                <a:latin typeface="+mj-lt"/>
              </a:rPr>
              <a:t>Computação Eletrônica</a:t>
            </a:r>
            <a:br>
              <a:rPr lang="pt-BR" dirty="0">
                <a:latin typeface="+mj-lt"/>
              </a:rPr>
            </a:br>
            <a:br>
              <a:rPr lang="pt-BR" dirty="0">
                <a:latin typeface="+mj-lt"/>
              </a:rPr>
            </a:br>
            <a:r>
              <a:rPr lang="pt-BR" dirty="0">
                <a:latin typeface="+mj-lt"/>
              </a:rPr>
              <a:t>Tipos de dados, constantes, variáveis, operadores e expressões</a:t>
            </a:r>
            <a:br>
              <a:rPr lang="pt-BR" dirty="0"/>
            </a:br>
            <a:endParaRPr lang="pt-BR" dirty="0">
              <a:latin typeface="+mj-lt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731589" y="4191000"/>
            <a:ext cx="6400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err="1">
                <a:latin typeface="+mj-lt"/>
              </a:rPr>
              <a:t>Prof</a:t>
            </a:r>
            <a:r>
              <a:rPr lang="pt-BR" sz="2400" dirty="0">
                <a:latin typeface="+mj-lt"/>
              </a:rPr>
              <a:t>: Luciano Barbosa</a:t>
            </a:r>
          </a:p>
          <a:p>
            <a:r>
              <a:rPr lang="pt-BR" sz="1800" noProof="1"/>
              <a:t>(Slides adaptados do Prof. Hansenclever Bassani)</a:t>
            </a:r>
          </a:p>
          <a:p>
            <a:r>
              <a:rPr lang="pt-BR" sz="1800" noProof="1">
                <a:latin typeface="+mn-lt"/>
              </a:rPr>
              <a:t>S</a:t>
            </a:r>
            <a:r>
              <a:rPr lang="pt-BR" noProof="1">
                <a:latin typeface="+mn-lt"/>
              </a:rPr>
              <a:t>ite da disciplina: </a:t>
            </a:r>
            <a:r>
              <a:rPr lang="pt-BR" noProof="1">
                <a:latin typeface="+mn-lt"/>
                <a:hlinkClick r:id="rId2"/>
              </a:rPr>
              <a:t>www.cin.ufpe.br/~hfb/ce</a:t>
            </a:r>
            <a:endParaRPr lang="pt-BR" noProof="1">
              <a:latin typeface="+mn-lt"/>
            </a:endParaRPr>
          </a:p>
          <a:p>
            <a:r>
              <a:rPr lang="pt-BR" noProof="1">
                <a:latin typeface="+mj-lt"/>
              </a:rPr>
              <a:t>Site da turma: </a:t>
            </a:r>
            <a:r>
              <a:rPr lang="pt-BR" noProof="1">
                <a:latin typeface="+mj-lt"/>
                <a:hlinkClick r:id="rId3"/>
              </a:rPr>
              <a:t>www.cin.ufpe.br/~luciano/cursos/ce/</a:t>
            </a:r>
            <a:endParaRPr lang="pt-BR" noProof="1">
              <a:latin typeface="+mj-lt"/>
            </a:endParaRPr>
          </a:p>
          <a:p>
            <a:r>
              <a:rPr lang="pt-BR" dirty="0" err="1">
                <a:latin typeface="+mj-lt"/>
              </a:rPr>
              <a:t>ç</a:t>
            </a:r>
            <a:endParaRPr lang="pt-BR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Constantes</a:t>
            </a:r>
          </a:p>
        </p:txBody>
      </p:sp>
      <p:sp>
        <p:nvSpPr>
          <p:cNvPr id="18434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7894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300" dirty="0"/>
              <a:t>Ao contrário das variáveis, constantes armazenam valores fixos</a:t>
            </a:r>
          </a:p>
          <a:p>
            <a:pPr fontAlgn="auto">
              <a:spcAft>
                <a:spcPts val="0"/>
              </a:spcAft>
              <a:defRPr/>
            </a:pPr>
            <a:endParaRPr lang="pt-BR" sz="1800" dirty="0"/>
          </a:p>
          <a:p>
            <a:pPr fontAlgn="auto">
              <a:spcAft>
                <a:spcPts val="0"/>
              </a:spcAft>
              <a:defRPr/>
            </a:pPr>
            <a:endParaRPr lang="pt-BR" sz="2000" dirty="0"/>
          </a:p>
          <a:p>
            <a:pPr fontAlgn="auto">
              <a:spcAft>
                <a:spcPts val="0"/>
              </a:spcAft>
              <a:defRPr/>
            </a:pPr>
            <a:endParaRPr lang="pt-BR" sz="2300" dirty="0"/>
          </a:p>
          <a:p>
            <a:pPr fontAlgn="auto">
              <a:spcAft>
                <a:spcPts val="0"/>
              </a:spcAft>
              <a:defRPr/>
            </a:pPr>
            <a:r>
              <a:rPr lang="pt-BR" sz="2300" dirty="0"/>
              <a:t>Após a primeira inicialização (que pode ser na própria declaração) uma constante não pode ter seu valor alterado. 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672734"/>
              </p:ext>
            </p:extLst>
          </p:nvPr>
        </p:nvGraphicFramePr>
        <p:xfrm>
          <a:off x="1524000" y="1828800"/>
          <a:ext cx="6096000" cy="7618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9181"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Sintaxe</a:t>
                      </a:r>
                      <a:endParaRPr lang="pt-BR" sz="1800" dirty="0"/>
                    </a:p>
                  </a:txBody>
                  <a:tcPr marT="45685" marB="456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619"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1" kern="1200" baseline="0" dirty="0" err="1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const</a:t>
                      </a:r>
                      <a:r>
                        <a:rPr kumimoji="0" lang="pt-BR" sz="2000" b="1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&lt;tipo&gt;</a:t>
                      </a:r>
                      <a:r>
                        <a:rPr kumimoji="0" lang="pt-B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&lt;constante1&gt; [</a:t>
                      </a:r>
                      <a:r>
                        <a:rPr kumimoji="0" lang="pt-BR" sz="20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pt-B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&lt;constante2&gt;</a:t>
                      </a:r>
                      <a:r>
                        <a:rPr kumimoji="0" lang="pt-BR" sz="20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pt-B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...]</a:t>
                      </a:r>
                      <a:r>
                        <a:rPr kumimoji="0" lang="pt-BR" sz="20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pt-BR" sz="2000" dirty="0">
                        <a:solidFill>
                          <a:srgbClr val="FF0000"/>
                        </a:solidFill>
                      </a:endParaRPr>
                    </a:p>
                  </a:txBody>
                  <a:tcPr marT="45685" marB="456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74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3733800"/>
            <a:ext cx="501967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4974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Constantes de preprocessador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63708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Em C, a diretiva </a:t>
            </a:r>
            <a:r>
              <a:rPr lang="pt-BR" dirty="0">
                <a:solidFill>
                  <a:srgbClr val="00B050"/>
                </a:solidFill>
              </a:rPr>
              <a:t>#define </a:t>
            </a:r>
            <a:r>
              <a:rPr lang="pt-BR" dirty="0"/>
              <a:t>é frequentemente utilizada ao invés de </a:t>
            </a:r>
            <a:r>
              <a:rPr lang="pt-BR" b="1" dirty="0">
                <a:solidFill>
                  <a:schemeClr val="tx2"/>
                </a:solidFill>
              </a:rPr>
              <a:t>const</a:t>
            </a:r>
            <a:r>
              <a:rPr lang="pt-BR" dirty="0"/>
              <a:t>.</a:t>
            </a:r>
          </a:p>
          <a:p>
            <a:pPr fontAlgn="auto">
              <a:spcAft>
                <a:spcPts val="0"/>
              </a:spcAft>
              <a:defRPr/>
            </a:pPr>
            <a:endParaRPr lang="pt-BR" sz="2000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Neste caso, </a:t>
            </a:r>
            <a:r>
              <a:rPr lang="pt-BR" b="1" u="sng" dirty="0"/>
              <a:t>antes da compilação</a:t>
            </a:r>
            <a:r>
              <a:rPr lang="pt-BR" dirty="0"/>
              <a:t> todas as ocorrências do nome da CONSTANTE são substituídas pelo VALOR definido.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 O tipo será inferido em tempo de compilação.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433060"/>
              </p:ext>
            </p:extLst>
          </p:nvPr>
        </p:nvGraphicFramePr>
        <p:xfrm>
          <a:off x="1600200" y="2133600"/>
          <a:ext cx="6096000" cy="8228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934"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Sintaxe</a:t>
                      </a:r>
                      <a:endParaRPr lang="pt-BR" sz="2000" dirty="0"/>
                    </a:p>
                  </a:txBody>
                  <a:tcPr marT="45685" marB="456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91">
                <a:tc>
                  <a:txBody>
                    <a:bodyPr/>
                    <a:lstStyle/>
                    <a:p>
                      <a:pPr algn="ctr"/>
                      <a:r>
                        <a:rPr kumimoji="0" lang="pt-BR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#define &lt;CONSTANTE&gt; &lt;VALOR&gt;</a:t>
                      </a:r>
                      <a:endParaRPr lang="pt-BR" sz="2200" dirty="0"/>
                    </a:p>
                  </a:txBody>
                  <a:tcPr marT="45685" marB="456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844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4257675"/>
            <a:ext cx="3952875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5" name="CaixaDeTexto 6"/>
          <p:cNvSpPr txBox="1">
            <a:spLocks noChangeArrowheads="1"/>
          </p:cNvSpPr>
          <p:nvPr/>
        </p:nvSpPr>
        <p:spPr bwMode="auto">
          <a:xfrm>
            <a:off x="533400" y="4343400"/>
            <a:ext cx="2667000" cy="2477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dirty="0">
                <a:latin typeface="Calibri" pitchFamily="34" charset="0"/>
              </a:rPr>
              <a:t>Obs.1: por convenção devem ser utilizadas letras maiúsculas no nome de constantes e underscore para separar palavras.</a:t>
            </a:r>
          </a:p>
          <a:p>
            <a:endParaRPr lang="pt-BR" sz="700" dirty="0">
              <a:latin typeface="Calibri" pitchFamily="34" charset="0"/>
            </a:endParaRPr>
          </a:p>
          <a:p>
            <a:r>
              <a:rPr lang="pt-BR" dirty="0">
                <a:latin typeface="Calibri" pitchFamily="34" charset="0"/>
              </a:rPr>
              <a:t>Obs.2: constantes deste tipo sempre tem escopo global</a:t>
            </a:r>
          </a:p>
        </p:txBody>
      </p:sp>
    </p:spTree>
    <p:extLst>
      <p:ext uri="{BB962C8B-B14F-4D97-AF65-F5344CB8AC3E}">
        <p14:creationId xmlns:p14="http://schemas.microsoft.com/office/powerpoint/2010/main" val="2936286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Dados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2286000"/>
            <a:ext cx="8458200" cy="4038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Variáveis armazenam tipos de dados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Quatro tipos de dados: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Inteiro (</a:t>
            </a:r>
            <a:r>
              <a:rPr lang="pt-BR" b="1" dirty="0" err="1">
                <a:solidFill>
                  <a:schemeClr val="tx2"/>
                </a:solidFill>
              </a:rPr>
              <a:t>int</a:t>
            </a:r>
            <a:r>
              <a:rPr lang="pt-BR" dirty="0"/>
              <a:t>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Real (</a:t>
            </a:r>
            <a:r>
              <a:rPr lang="pt-BR" b="1" dirty="0" err="1">
                <a:solidFill>
                  <a:schemeClr val="tx2"/>
                </a:solidFill>
              </a:rPr>
              <a:t>float</a:t>
            </a:r>
            <a:r>
              <a:rPr lang="pt-BR" dirty="0">
                <a:solidFill>
                  <a:schemeClr val="tx2"/>
                </a:solidFill>
              </a:rPr>
              <a:t>, </a:t>
            </a:r>
            <a:r>
              <a:rPr lang="pt-BR" b="1" dirty="0" err="1">
                <a:solidFill>
                  <a:schemeClr val="tx2"/>
                </a:solidFill>
              </a:rPr>
              <a:t>double</a:t>
            </a:r>
            <a:r>
              <a:rPr lang="pt-BR" dirty="0"/>
              <a:t>)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Caractere (</a:t>
            </a:r>
            <a:r>
              <a:rPr lang="pt-BR" b="1" dirty="0">
                <a:solidFill>
                  <a:schemeClr val="tx2"/>
                </a:solidFill>
              </a:rPr>
              <a:t>char</a:t>
            </a:r>
            <a:r>
              <a:rPr lang="pt-BR" dirty="0"/>
              <a:t>)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Indefinido (</a:t>
            </a:r>
            <a:r>
              <a:rPr lang="pt-BR" b="1" dirty="0" err="1">
                <a:solidFill>
                  <a:schemeClr val="tx2"/>
                </a:solidFill>
              </a:rPr>
              <a:t>void</a:t>
            </a:r>
            <a:r>
              <a:rPr lang="pt-BR" dirty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Não possui o tipo lógico, que armazena verdadeiro ou falso: tipo </a:t>
            </a:r>
            <a:r>
              <a:rPr lang="pt-BR" b="1" dirty="0" err="1">
                <a:solidFill>
                  <a:schemeClr val="tx2"/>
                </a:solidFill>
              </a:rPr>
              <a:t>int</a:t>
            </a:r>
            <a:r>
              <a:rPr lang="pt-BR" dirty="0"/>
              <a:t> com valores (0: falso,  ≠0: verdadeiro)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Para cada tipo de dado, é necessária uma quantidade de bits para armazená-lo na memória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870214"/>
              </p:ext>
            </p:extLst>
          </p:nvPr>
        </p:nvGraphicFramePr>
        <p:xfrm>
          <a:off x="1371600" y="1295400"/>
          <a:ext cx="6096000" cy="8228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934"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Declaração de variável</a:t>
                      </a:r>
                      <a:endParaRPr lang="pt-BR" sz="2000" dirty="0"/>
                    </a:p>
                  </a:txBody>
                  <a:tcPr marT="45685" marB="456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91">
                <a:tc>
                  <a:txBody>
                    <a:bodyPr/>
                    <a:lstStyle/>
                    <a:p>
                      <a:pPr algn="ctr"/>
                      <a:r>
                        <a:rPr kumimoji="0" lang="pt-BR" sz="2200" b="1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&lt;tipo&gt;</a:t>
                      </a:r>
                      <a:r>
                        <a:rPr kumimoji="0" lang="pt-BR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&lt;identificador_1&gt; [</a:t>
                      </a:r>
                      <a:r>
                        <a:rPr kumimoji="0" lang="pt-BR" sz="2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pt-BR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identificador_2</a:t>
                      </a:r>
                      <a:r>
                        <a:rPr kumimoji="0" lang="pt-BR" sz="2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pt-BR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...]</a:t>
                      </a:r>
                      <a:r>
                        <a:rPr kumimoji="0" lang="pt-BR" sz="2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pt-BR" sz="2200" dirty="0">
                        <a:solidFill>
                          <a:srgbClr val="FF0000"/>
                        </a:solidFill>
                      </a:endParaRPr>
                    </a:p>
                  </a:txBody>
                  <a:tcPr marT="45685" marB="456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Dados: Inteiro</a:t>
            </a:r>
          </a:p>
        </p:txBody>
      </p:sp>
      <p:sp>
        <p:nvSpPr>
          <p:cNvPr id="11266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Os números inteiros, em C, se dividem em três tipos: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sz="3900" dirty="0"/>
          </a:p>
          <a:p>
            <a:pPr fontAlgn="auto">
              <a:spcAft>
                <a:spcPts val="0"/>
              </a:spcAft>
              <a:defRPr/>
            </a:pPr>
            <a:endParaRPr lang="pt-BR" sz="2800" dirty="0"/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Obs1.: O tipo </a:t>
            </a:r>
            <a:r>
              <a:rPr lang="pt-BR" b="1" dirty="0">
                <a:solidFill>
                  <a:schemeClr val="tx2"/>
                </a:solidFill>
              </a:rPr>
              <a:t>char</a:t>
            </a:r>
            <a:r>
              <a:rPr lang="pt-BR" dirty="0"/>
              <a:t> às vezes é utilizado com finalidade de representar um inteiro de 8 bits (0 a 255).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Obs2.: O tamanho pode variar de acordo com o compilador ou com a plataforma para qual o programa está sendo compilado.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621797"/>
              </p:ext>
            </p:extLst>
          </p:nvPr>
        </p:nvGraphicFramePr>
        <p:xfrm>
          <a:off x="762000" y="2222375"/>
          <a:ext cx="7467600" cy="212102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9769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Tipo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Tamanho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Intervalo Suportado</a:t>
                      </a:r>
                      <a:endParaRPr lang="pt-BR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764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>
                          <a:solidFill>
                            <a:schemeClr val="tx2"/>
                          </a:solidFill>
                        </a:rPr>
                        <a:t>short </a:t>
                      </a:r>
                      <a:r>
                        <a:rPr lang="pt-BR" sz="1800" b="1" dirty="0" err="1">
                          <a:solidFill>
                            <a:schemeClr val="tx2"/>
                          </a:solidFill>
                        </a:rPr>
                        <a:t>int</a:t>
                      </a:r>
                      <a:r>
                        <a:rPr lang="pt-BR" sz="1800" b="1" dirty="0">
                          <a:solidFill>
                            <a:schemeClr val="tx2"/>
                          </a:solidFill>
                        </a:rPr>
                        <a:t> (short)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 bits</a:t>
                      </a:r>
                      <a:endParaRPr lang="pt-BR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-32.768 a +32.767</a:t>
                      </a:r>
                      <a:endParaRPr lang="pt-BR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079"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  <a:p>
                      <a:pPr algn="ctr"/>
                      <a:r>
                        <a:rPr lang="pt-BR" sz="1800" b="1" dirty="0" err="1">
                          <a:solidFill>
                            <a:schemeClr val="tx2"/>
                          </a:solidFill>
                        </a:rPr>
                        <a:t>int</a:t>
                      </a:r>
                      <a:endParaRPr lang="pt-BR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kumimoji="0" lang="pt-BR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kumimoji="0" lang="pt-B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 bits</a:t>
                      </a:r>
                      <a:endParaRPr lang="pt-BR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-2.147.483.648 a + 2.147.483.647</a:t>
                      </a:r>
                      <a:endParaRPr lang="pt-BR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395"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  <a:p>
                      <a:pPr algn="ctr"/>
                      <a:r>
                        <a:rPr lang="pt-BR" sz="1800" b="1" dirty="0" err="1">
                          <a:solidFill>
                            <a:schemeClr val="tx2"/>
                          </a:solidFill>
                        </a:rPr>
                        <a:t>long</a:t>
                      </a:r>
                      <a:r>
                        <a:rPr lang="pt-BR" sz="1800" b="1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pt-BR" sz="1800" b="1" dirty="0" err="1">
                          <a:solidFill>
                            <a:schemeClr val="tx2"/>
                          </a:solidFill>
                        </a:rPr>
                        <a:t>int</a:t>
                      </a:r>
                      <a:r>
                        <a:rPr lang="pt-BR" sz="1800" b="1" dirty="0">
                          <a:solidFill>
                            <a:schemeClr val="tx2"/>
                          </a:solidFill>
                        </a:rPr>
                        <a:t> (</a:t>
                      </a:r>
                      <a:r>
                        <a:rPr lang="pt-BR" sz="1800" b="1" dirty="0" err="1">
                          <a:solidFill>
                            <a:schemeClr val="tx2"/>
                          </a:solidFill>
                        </a:rPr>
                        <a:t>long</a:t>
                      </a:r>
                      <a:r>
                        <a:rPr lang="pt-BR" sz="1800" b="1" dirty="0">
                          <a:solidFill>
                            <a:schemeClr val="tx2"/>
                          </a:solidFill>
                        </a:rPr>
                        <a:t>)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pt-BR" sz="1800" dirty="0"/>
                    </a:p>
                    <a:p>
                      <a:pPr algn="ctr"/>
                      <a:r>
                        <a:rPr kumimoji="0" lang="pt-B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bits</a:t>
                      </a:r>
                      <a:endParaRPr lang="pt-BR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kumimoji="0" lang="pt-B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-9.223.372.036.854.775.808 a</a:t>
                      </a:r>
                    </a:p>
                    <a:p>
                      <a:r>
                        <a:rPr kumimoji="0" lang="pt-B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+9.223.372.036.854.775.807</a:t>
                      </a:r>
                      <a:endParaRPr lang="pt-BR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Dados: Inteiro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76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Tipo deve comportar o valor a ser armazenado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 err="1"/>
              <a:t>Ex</a:t>
            </a:r>
            <a:r>
              <a:rPr lang="pt-BR" dirty="0"/>
              <a:t>: idade de um funcionário -&gt;  </a:t>
            </a:r>
            <a:r>
              <a:rPr lang="pt-BR" b="1" dirty="0">
                <a:solidFill>
                  <a:schemeClr val="tx2"/>
                </a:solidFill>
              </a:rPr>
              <a:t>short</a:t>
            </a:r>
            <a:r>
              <a:rPr lang="pt-BR" dirty="0"/>
              <a:t> </a:t>
            </a:r>
            <a:endParaRPr lang="pt-BR" dirty="0">
              <a:solidFill>
                <a:schemeClr val="accent1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pt-BR" dirty="0" err="1"/>
              <a:t>Ex</a:t>
            </a:r>
            <a:r>
              <a:rPr lang="pt-BR" dirty="0"/>
              <a:t>: quantidade de eleitores de uma cidade grande -&gt; </a:t>
            </a:r>
            <a:r>
              <a:rPr lang="pt-BR" b="1" dirty="0" err="1">
                <a:solidFill>
                  <a:schemeClr val="tx2"/>
                </a:solidFill>
              </a:rPr>
              <a:t>int</a:t>
            </a:r>
            <a:r>
              <a:rPr lang="pt-BR" dirty="0"/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Podem ser combinados com o modificador </a:t>
            </a:r>
            <a:r>
              <a:rPr lang="pt-BR" sz="2900" b="1" dirty="0" err="1">
                <a:solidFill>
                  <a:schemeClr val="tx2"/>
                </a:solidFill>
              </a:rPr>
              <a:t>unsigned</a:t>
            </a:r>
            <a:r>
              <a:rPr lang="pt-BR" dirty="0"/>
              <a:t> (sem sinal)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Duplica o valor máximo que pode ser armazenado, iniciando a representação do zero (deixando de representar valores negativos).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Ex.: </a:t>
            </a:r>
            <a:r>
              <a:rPr lang="pt-BR" b="1" dirty="0" err="1">
                <a:solidFill>
                  <a:schemeClr val="tx2"/>
                </a:solidFill>
              </a:rPr>
              <a:t>unsigned</a:t>
            </a:r>
            <a:r>
              <a:rPr lang="pt-BR" b="1" dirty="0">
                <a:solidFill>
                  <a:schemeClr val="tx2"/>
                </a:solidFill>
              </a:rPr>
              <a:t> short</a:t>
            </a:r>
            <a:r>
              <a:rPr lang="pt-BR" dirty="0"/>
              <a:t>, </a:t>
            </a:r>
            <a:r>
              <a:rPr lang="pt-BR" b="1" dirty="0" err="1">
                <a:solidFill>
                  <a:schemeClr val="tx2"/>
                </a:solidFill>
              </a:rPr>
              <a:t>unsigned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int</a:t>
            </a:r>
            <a:r>
              <a:rPr lang="pt-BR" dirty="0"/>
              <a:t> ou </a:t>
            </a:r>
            <a:r>
              <a:rPr lang="pt-BR" b="1" dirty="0" err="1">
                <a:solidFill>
                  <a:schemeClr val="tx2"/>
                </a:solidFill>
              </a:rPr>
              <a:t>unsigned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b="1" dirty="0" err="1">
                <a:solidFill>
                  <a:schemeClr val="tx2"/>
                </a:solidFill>
              </a:rPr>
              <a:t>long</a:t>
            </a:r>
            <a:endParaRPr lang="pt-BR" dirty="0"/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Para facilitar nosso estudo, sempre será usado o tipo </a:t>
            </a:r>
            <a:r>
              <a:rPr lang="pt-BR" b="1" dirty="0" err="1">
                <a:solidFill>
                  <a:schemeClr val="tx2"/>
                </a:solidFill>
              </a:rPr>
              <a:t>int</a:t>
            </a:r>
            <a:r>
              <a:rPr lang="pt-BR" dirty="0"/>
              <a:t> para armazenar os dados inteiros.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Dados: Real</a:t>
            </a:r>
          </a:p>
        </p:txBody>
      </p:sp>
      <p:sp>
        <p:nvSpPr>
          <p:cNvPr id="13314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524000"/>
            <a:ext cx="8458200" cy="495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Os números reais, em C, podem ser de dois tipos:</a:t>
            </a:r>
          </a:p>
          <a:p>
            <a:pPr fontAlgn="auto">
              <a:spcAft>
                <a:spcPts val="0"/>
              </a:spcAft>
              <a:defRPr/>
            </a:pPr>
            <a:endParaRPr lang="pt-BR" sz="3200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O tamanho pode variar de acordo com o compilador ou com a plataforma para qual o programa está sendo compilado.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694646"/>
              </p:ext>
            </p:extLst>
          </p:nvPr>
        </p:nvGraphicFramePr>
        <p:xfrm>
          <a:off x="533400" y="2133600"/>
          <a:ext cx="8143875" cy="111125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14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4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417"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Tipo</a:t>
                      </a:r>
                    </a:p>
                  </a:txBody>
                  <a:tcPr marT="45668" marB="4566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dirty="0"/>
                        <a:t>Tamanho</a:t>
                      </a:r>
                    </a:p>
                  </a:txBody>
                  <a:tcPr marT="45668" marB="4566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Intervalo Suportado</a:t>
                      </a:r>
                      <a:endParaRPr lang="pt-BR" sz="1800" dirty="0"/>
                    </a:p>
                  </a:txBody>
                  <a:tcPr marT="45668" marB="4566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b="1" kern="1200" baseline="0" dirty="0" err="1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float</a:t>
                      </a:r>
                      <a:endParaRPr lang="pt-BR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T="45668" marB="4566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 bits</a:t>
                      </a:r>
                      <a:endParaRPr lang="pt-BR" sz="1800" dirty="0"/>
                    </a:p>
                  </a:txBody>
                  <a:tcPr marT="45668" marB="4566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3.4E-38 a 3.4E+38</a:t>
                      </a:r>
                      <a:endParaRPr lang="pt-BR" sz="1800" dirty="0"/>
                    </a:p>
                  </a:txBody>
                  <a:tcPr marT="45668" marB="4566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err="1">
                          <a:solidFill>
                            <a:schemeClr val="tx2"/>
                          </a:solidFill>
                        </a:rPr>
                        <a:t>double</a:t>
                      </a:r>
                      <a:endParaRPr lang="pt-BR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T="45668" marB="4566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bits</a:t>
                      </a:r>
                      <a:endParaRPr lang="pt-BR" sz="1800" dirty="0"/>
                    </a:p>
                  </a:txBody>
                  <a:tcPr marT="45668" marB="4566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1.7E-308 a 1.7E+308</a:t>
                      </a:r>
                      <a:endParaRPr lang="pt-BR" sz="1800" dirty="0"/>
                    </a:p>
                  </a:txBody>
                  <a:tcPr marT="45668" marB="4566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Tipos de Dados: Caractere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800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Tipo </a:t>
            </a:r>
            <a:r>
              <a:rPr lang="pt-BR" b="1" dirty="0">
                <a:solidFill>
                  <a:schemeClr val="tx2"/>
                </a:solidFill>
              </a:rPr>
              <a:t>char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Caractere alfa numérico (a, b, c,...z, A, B, C,...Z, 0...9) ou especial (como por exemplo: ; # ? @ ! &lt; ?)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O tipo </a:t>
            </a:r>
            <a:r>
              <a:rPr lang="pt-BR" b="1" dirty="0">
                <a:solidFill>
                  <a:schemeClr val="tx2"/>
                </a:solidFill>
              </a:rPr>
              <a:t>char</a:t>
            </a:r>
            <a:r>
              <a:rPr lang="pt-BR" dirty="0"/>
              <a:t> armazena </a:t>
            </a:r>
            <a:r>
              <a:rPr lang="pt-BR" b="1" u="sng" dirty="0"/>
              <a:t>um único</a:t>
            </a:r>
            <a:r>
              <a:rPr lang="pt-BR" dirty="0"/>
              <a:t> caractere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Ocupa 8 bits de memória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Representado entre </a:t>
            </a:r>
            <a:r>
              <a:rPr lang="pt-BR" dirty="0" err="1"/>
              <a:t>apostrófos</a:t>
            </a:r>
            <a:r>
              <a:rPr lang="pt-BR" dirty="0"/>
              <a:t>: </a:t>
            </a:r>
            <a:r>
              <a:rPr lang="pt-BR" dirty="0">
                <a:solidFill>
                  <a:schemeClr val="tx1"/>
                </a:solidFill>
              </a:rPr>
              <a:t>char letra = ‘a’;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Sequência de caracteres (</a:t>
            </a:r>
            <a:r>
              <a:rPr lang="pt-BR" dirty="0" err="1"/>
              <a:t>string</a:t>
            </a:r>
            <a:r>
              <a:rPr lang="pt-BR" dirty="0"/>
              <a:t>): </a:t>
            </a:r>
            <a:r>
              <a:rPr lang="pt-BR" dirty="0">
                <a:solidFill>
                  <a:srgbClr val="000000"/>
                </a:solidFill>
              </a:rPr>
              <a:t>char carro[] = “</a:t>
            </a:r>
            <a:r>
              <a:rPr lang="pt-BR" dirty="0" err="1">
                <a:solidFill>
                  <a:srgbClr val="000000"/>
                </a:solidFill>
              </a:rPr>
              <a:t>ferrari</a:t>
            </a:r>
            <a:r>
              <a:rPr lang="pt-BR" dirty="0">
                <a:solidFill>
                  <a:srgbClr val="000000"/>
                </a:solidFill>
              </a:rPr>
              <a:t>”;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Qual</a:t>
            </a:r>
            <a:r>
              <a:rPr lang="en-US" dirty="0"/>
              <a:t> o </a:t>
            </a:r>
            <a:r>
              <a:rPr lang="en-US" dirty="0" err="1"/>
              <a:t>Tipo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Número</a:t>
            </a:r>
            <a:r>
              <a:rPr lang="en-US" dirty="0"/>
              <a:t> de quartos de um </a:t>
            </a:r>
            <a:r>
              <a:rPr lang="en-US" dirty="0" err="1"/>
              <a:t>apartamento</a:t>
            </a:r>
            <a:endParaRPr lang="en-US" dirty="0"/>
          </a:p>
          <a:p>
            <a:r>
              <a:rPr lang="en-US" dirty="0"/>
              <a:t>Peso</a:t>
            </a:r>
          </a:p>
          <a:p>
            <a:r>
              <a:rPr lang="en-US" dirty="0" err="1"/>
              <a:t>Temperatura</a:t>
            </a:r>
            <a:endParaRPr lang="en-US" dirty="0"/>
          </a:p>
          <a:p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alunos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disciplina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F34429-36A3-4D63-847F-B760A882338B}" type="slidenum">
              <a:rPr lang="pt-BR" smtClean="0"/>
              <a:pPr>
                <a:defRPr/>
              </a:pPr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0156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Identificadores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267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Nomes para variáveis, constantes, funções e procedimentos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Regras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O primeiro caractere deve ser uma letra ou _ (</a:t>
            </a:r>
            <a:r>
              <a:rPr lang="pt-BR" dirty="0" err="1"/>
              <a:t>underscore</a:t>
            </a:r>
            <a:r>
              <a:rPr lang="pt-BR" dirty="0"/>
              <a:t>);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O restante do nome deve ser formado por caracteres pertencentes ao seguinte conjunto: a,b,</a:t>
            </a:r>
            <a:r>
              <a:rPr lang="pt-BR" dirty="0" err="1"/>
              <a:t>c</a:t>
            </a:r>
            <a:r>
              <a:rPr lang="pt-BR" dirty="0"/>
              <a:t>,..</a:t>
            </a:r>
            <a:r>
              <a:rPr lang="pt-BR" dirty="0" err="1"/>
              <a:t>z</a:t>
            </a:r>
            <a:r>
              <a:rPr lang="pt-BR" dirty="0"/>
              <a:t>, A,B,C,...</a:t>
            </a:r>
            <a:r>
              <a:rPr lang="pt-BR" dirty="0" err="1"/>
              <a:t>Z</a:t>
            </a:r>
            <a:r>
              <a:rPr lang="pt-BR" dirty="0"/>
              <a:t>, 0,1,2,...,9, _ (ou seja: letras, números e </a:t>
            </a:r>
            <a:r>
              <a:rPr lang="pt-BR" dirty="0" err="1"/>
              <a:t>underscore</a:t>
            </a:r>
            <a:r>
              <a:rPr lang="pt-BR" dirty="0"/>
              <a:t>);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Não deve haver espaço em branco;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Não utilizar acentos, nem cedilha;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Os identificadores podem ter até 32 caracteres;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Em um mesmo </a:t>
            </a:r>
            <a:r>
              <a:rPr lang="pt-BR" u="sng" dirty="0"/>
              <a:t>escopo</a:t>
            </a:r>
            <a:r>
              <a:rPr lang="pt-BR" dirty="0"/>
              <a:t>, não deve haver identificadores repetidos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Palavras reservadas não permitidas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818349"/>
              </p:ext>
            </p:extLst>
          </p:nvPr>
        </p:nvGraphicFramePr>
        <p:xfrm>
          <a:off x="1295400" y="1295400"/>
          <a:ext cx="6096000" cy="8228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934"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Declaração de variável</a:t>
                      </a:r>
                      <a:endParaRPr lang="pt-BR" sz="2000" dirty="0"/>
                    </a:p>
                  </a:txBody>
                  <a:tcPr marT="45685" marB="456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91">
                <a:tc>
                  <a:txBody>
                    <a:bodyPr/>
                    <a:lstStyle/>
                    <a:p>
                      <a:pPr algn="ctr"/>
                      <a:r>
                        <a:rPr kumimoji="0" lang="pt-BR" sz="2200" b="1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&lt;tipo&gt;</a:t>
                      </a:r>
                      <a:r>
                        <a:rPr kumimoji="0" lang="pt-BR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&lt;identificador_1&gt; [</a:t>
                      </a:r>
                      <a:r>
                        <a:rPr kumimoji="0" lang="pt-BR" sz="2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pt-BR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identificador_2</a:t>
                      </a:r>
                      <a:r>
                        <a:rPr kumimoji="0" lang="pt-BR" sz="2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pt-BR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...]</a:t>
                      </a:r>
                      <a:r>
                        <a:rPr kumimoji="0" lang="pt-BR" sz="2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pt-BR" sz="2200" dirty="0">
                        <a:solidFill>
                          <a:srgbClr val="FF0000"/>
                        </a:solidFill>
                      </a:endParaRPr>
                    </a:p>
                  </a:txBody>
                  <a:tcPr marT="45685" marB="456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Identificadores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495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Distinção de maiúsculas e minúsculas (case </a:t>
            </a:r>
            <a:r>
              <a:rPr lang="pt-BR" dirty="0" err="1"/>
              <a:t>sensitive</a:t>
            </a:r>
            <a:r>
              <a:rPr lang="pt-BR" dirty="0"/>
              <a:t>)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 err="1"/>
              <a:t>Ex</a:t>
            </a:r>
            <a:r>
              <a:rPr lang="pt-BR" dirty="0"/>
              <a:t>: os identificadores: </a:t>
            </a:r>
            <a:r>
              <a:rPr lang="pt-BR" dirty="0">
                <a:solidFill>
                  <a:schemeClr val="tx1"/>
                </a:solidFill>
              </a:rPr>
              <a:t>Media</a:t>
            </a:r>
            <a:r>
              <a:rPr lang="pt-BR" dirty="0"/>
              <a:t>, </a:t>
            </a:r>
            <a:r>
              <a:rPr lang="pt-BR" dirty="0">
                <a:solidFill>
                  <a:srgbClr val="000000"/>
                </a:solidFill>
              </a:rPr>
              <a:t>MEDIA</a:t>
            </a:r>
            <a:r>
              <a:rPr lang="pt-BR" dirty="0"/>
              <a:t>, </a:t>
            </a:r>
            <a:r>
              <a:rPr lang="pt-BR" dirty="0" err="1">
                <a:solidFill>
                  <a:srgbClr val="000000"/>
                </a:solidFill>
              </a:rPr>
              <a:t>MediA</a:t>
            </a:r>
            <a:r>
              <a:rPr lang="pt-BR" dirty="0">
                <a:solidFill>
                  <a:srgbClr val="000000"/>
                </a:solidFill>
              </a:rPr>
              <a:t> </a:t>
            </a:r>
            <a:r>
              <a:rPr lang="pt-BR" dirty="0"/>
              <a:t>e </a:t>
            </a:r>
            <a:r>
              <a:rPr lang="pt-BR" dirty="0">
                <a:solidFill>
                  <a:srgbClr val="000000"/>
                </a:solidFill>
              </a:rPr>
              <a:t>media</a:t>
            </a:r>
            <a:r>
              <a:rPr lang="pt-BR" dirty="0"/>
              <a:t> são considerados diferentes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DICA: Boa Prática de Programação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Escolham bem os nomes das variáveis e constantes do programa.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Os identificadores escolhidos devem ser claros, a fim de explicitar o conteúdo que será armazenado, mas também não devem ser extensos para não dificultar a escrita.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Evite nomes como 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/>
              <a:t>, </a:t>
            </a:r>
            <a:r>
              <a:rPr lang="pt-BR" dirty="0">
                <a:solidFill>
                  <a:schemeClr val="tx1"/>
                </a:solidFill>
              </a:rPr>
              <a:t>b</a:t>
            </a:r>
            <a:r>
              <a:rPr lang="pt-BR" dirty="0"/>
              <a:t> e </a:t>
            </a:r>
            <a:r>
              <a:rPr lang="pt-BR" dirty="0">
                <a:solidFill>
                  <a:schemeClr val="tx1"/>
                </a:solidFill>
              </a:rPr>
              <a:t>c</a:t>
            </a:r>
            <a:r>
              <a:rPr lang="pt-BR" dirty="0"/>
              <a:t>, </a:t>
            </a:r>
            <a:r>
              <a:rPr lang="pt-BR" dirty="0">
                <a:solidFill>
                  <a:schemeClr val="tx1"/>
                </a:solidFill>
              </a:rPr>
              <a:t>num1</a:t>
            </a:r>
            <a:r>
              <a:rPr lang="pt-BR" dirty="0"/>
              <a:t>, </a:t>
            </a:r>
            <a:r>
              <a:rPr lang="pt-BR" dirty="0">
                <a:solidFill>
                  <a:schemeClr val="tx1"/>
                </a:solidFill>
              </a:rPr>
              <a:t>num2</a:t>
            </a:r>
            <a:r>
              <a:rPr lang="pt-BR" dirty="0"/>
              <a:t> (a não ser que façam sentido no contexto onde serão utilizados)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Shot 2016-08-11 at 12.08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209800"/>
            <a:ext cx="4408098" cy="3200400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dirty="0"/>
              <a:t>Aula de Hoje: Variáveis e Constantes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248400" y="3124200"/>
            <a:ext cx="12333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Variáveis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3124200" y="3324255"/>
            <a:ext cx="3124200" cy="104745"/>
          </a:xfrm>
          <a:prstGeom prst="straightConnector1">
            <a:avLst/>
          </a:prstGeom>
          <a:ln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676400" y="3124200"/>
            <a:ext cx="1295400" cy="4572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90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Exemplos de Identificadores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1066800" y="1600200"/>
            <a:ext cx="7772400" cy="463708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a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X2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Nome  disciplina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 err="1">
                <a:solidFill>
                  <a:schemeClr val="tx1"/>
                </a:solidFill>
              </a:rPr>
              <a:t>NomeAluno</a:t>
            </a:r>
            <a:endParaRPr lang="pt-BR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media*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Media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 err="1">
                <a:solidFill>
                  <a:schemeClr val="tx1"/>
                </a:solidFill>
              </a:rPr>
              <a:t>salarioFuncionario</a:t>
            </a:r>
            <a:endParaRPr lang="pt-BR" dirty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2m 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_3a_entrada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funcionário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ação1</a:t>
            </a:r>
          </a:p>
        </p:txBody>
      </p:sp>
      <p:sp>
        <p:nvSpPr>
          <p:cNvPr id="4" name="Cruz 3"/>
          <p:cNvSpPr/>
          <p:nvPr/>
        </p:nvSpPr>
        <p:spPr>
          <a:xfrm rot="2595045">
            <a:off x="650283" y="2311463"/>
            <a:ext cx="381000" cy="381000"/>
          </a:xfrm>
          <a:prstGeom prst="plus">
            <a:avLst>
              <a:gd name="adj" fmla="val 40652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ruz 4"/>
          <p:cNvSpPr/>
          <p:nvPr/>
        </p:nvSpPr>
        <p:spPr>
          <a:xfrm rot="2595045">
            <a:off x="650283" y="3143943"/>
            <a:ext cx="381000" cy="381000"/>
          </a:xfrm>
          <a:prstGeom prst="plus">
            <a:avLst>
              <a:gd name="adj" fmla="val 40652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ruz 5"/>
          <p:cNvSpPr/>
          <p:nvPr/>
        </p:nvSpPr>
        <p:spPr>
          <a:xfrm rot="2595045">
            <a:off x="650283" y="4316463"/>
            <a:ext cx="381000" cy="381000"/>
          </a:xfrm>
          <a:prstGeom prst="plus">
            <a:avLst>
              <a:gd name="adj" fmla="val 40652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ruz 6"/>
          <p:cNvSpPr/>
          <p:nvPr/>
        </p:nvSpPr>
        <p:spPr>
          <a:xfrm rot="2595045">
            <a:off x="650283" y="5148943"/>
            <a:ext cx="381000" cy="381000"/>
          </a:xfrm>
          <a:prstGeom prst="plus">
            <a:avLst>
              <a:gd name="adj" fmla="val 40652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ruz 7"/>
          <p:cNvSpPr/>
          <p:nvPr/>
        </p:nvSpPr>
        <p:spPr>
          <a:xfrm rot="2595045">
            <a:off x="650283" y="5641382"/>
            <a:ext cx="381000" cy="381000"/>
          </a:xfrm>
          <a:prstGeom prst="plus">
            <a:avLst>
              <a:gd name="adj" fmla="val 40652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Forma em L 10"/>
          <p:cNvSpPr/>
          <p:nvPr/>
        </p:nvSpPr>
        <p:spPr>
          <a:xfrm rot="18283263">
            <a:off x="650283" y="1631383"/>
            <a:ext cx="381000" cy="228600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orma em L 12"/>
          <p:cNvSpPr/>
          <p:nvPr/>
        </p:nvSpPr>
        <p:spPr>
          <a:xfrm rot="18283263">
            <a:off x="650283" y="1971423"/>
            <a:ext cx="381000" cy="228600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orma em L 13"/>
          <p:cNvSpPr/>
          <p:nvPr/>
        </p:nvSpPr>
        <p:spPr>
          <a:xfrm rot="18283263">
            <a:off x="650283" y="2803903"/>
            <a:ext cx="381000" cy="228600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Forma em L 14"/>
          <p:cNvSpPr/>
          <p:nvPr/>
        </p:nvSpPr>
        <p:spPr>
          <a:xfrm rot="18283263">
            <a:off x="650283" y="3636383"/>
            <a:ext cx="381000" cy="228600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orma em L 15"/>
          <p:cNvSpPr/>
          <p:nvPr/>
        </p:nvSpPr>
        <p:spPr>
          <a:xfrm rot="18283263">
            <a:off x="650283" y="3976423"/>
            <a:ext cx="381000" cy="228600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Forma em L 16"/>
          <p:cNvSpPr/>
          <p:nvPr/>
        </p:nvSpPr>
        <p:spPr>
          <a:xfrm rot="18283263">
            <a:off x="650283" y="4808903"/>
            <a:ext cx="381000" cy="228600"/>
          </a:xfrm>
          <a:prstGeom prst="corne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Operador de Atribuição (=)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46154" y="1447800"/>
            <a:ext cx="8458200" cy="463708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Armazenar um valor em uma dada variável ou constante (espaço de memória associado)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Dado a ser armazenado deve ser compatível com o tipo da variável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Por exemplo, as variáveis reais podem receber valores reais e inteiros.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No entanto, uma variável inteira não pode receber um valor real (cuidado!  o valor será convertido para inteiro podendo gerar resultados estranhos).</a:t>
            </a:r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4572000"/>
            <a:ext cx="6162675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Operador de Atribuição (=)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382712"/>
            <a:ext cx="8458200" cy="463708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Exemplo: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Define uma posição de memória chamada </a:t>
            </a:r>
            <a:r>
              <a:rPr lang="pt-BR" dirty="0">
                <a:solidFill>
                  <a:schemeClr val="tx1"/>
                </a:solidFill>
              </a:rPr>
              <a:t>x</a:t>
            </a:r>
            <a:r>
              <a:rPr lang="pt-BR" dirty="0"/>
              <a:t> para armazenar inteiros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Armazena o valor 5</a:t>
            </a:r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2209800"/>
            <a:ext cx="26289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1371600" y="4419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pt-BR" dirty="0"/>
                        <a:t>Memória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0: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10: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11: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4" name="Grupo 23"/>
          <p:cNvGrpSpPr>
            <a:grpSpLocks/>
          </p:cNvGrpSpPr>
          <p:nvPr/>
        </p:nvGrpSpPr>
        <p:grpSpPr bwMode="auto">
          <a:xfrm>
            <a:off x="5562600" y="3257550"/>
            <a:ext cx="1828800" cy="2265363"/>
            <a:chOff x="5562600" y="3257550"/>
            <a:chExt cx="1828800" cy="2264807"/>
          </a:xfrm>
        </p:grpSpPr>
        <p:cxnSp>
          <p:nvCxnSpPr>
            <p:cNvPr id="9" name="Conector angulado 8"/>
            <p:cNvCxnSpPr/>
            <p:nvPr/>
          </p:nvCxnSpPr>
          <p:spPr>
            <a:xfrm>
              <a:off x="5562600" y="3257550"/>
              <a:ext cx="1447800" cy="1999759"/>
            </a:xfrm>
            <a:prstGeom prst="bentConnector2">
              <a:avLst/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69" name="CaixaDeTexto 13"/>
            <p:cNvSpPr txBox="1">
              <a:spLocks noChangeArrowheads="1"/>
            </p:cNvSpPr>
            <p:nvPr/>
          </p:nvSpPr>
          <p:spPr bwMode="auto">
            <a:xfrm>
              <a:off x="6705600" y="5153025"/>
              <a:ext cx="6858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pt-BR">
                  <a:latin typeface="Calibri" pitchFamily="34" charset="0"/>
                </a:rPr>
                <a:t>x</a:t>
              </a:r>
            </a:p>
          </p:txBody>
        </p:sp>
      </p:grpSp>
      <p:grpSp>
        <p:nvGrpSpPr>
          <p:cNvPr id="5" name="Grupo 24"/>
          <p:cNvGrpSpPr>
            <a:grpSpLocks/>
          </p:cNvGrpSpPr>
          <p:nvPr/>
        </p:nvGrpSpPr>
        <p:grpSpPr bwMode="auto">
          <a:xfrm>
            <a:off x="5486399" y="3648076"/>
            <a:ext cx="2209801" cy="1874728"/>
            <a:chOff x="5486400" y="3648075"/>
            <a:chExt cx="2209800" cy="1874173"/>
          </a:xfrm>
        </p:grpSpPr>
        <p:cxnSp>
          <p:nvCxnSpPr>
            <p:cNvPr id="26" name="Conector angulado 8"/>
            <p:cNvCxnSpPr/>
            <p:nvPr/>
          </p:nvCxnSpPr>
          <p:spPr>
            <a:xfrm rot="16200000" flipH="1">
              <a:off x="5443776" y="3690699"/>
              <a:ext cx="1609248" cy="1523999"/>
            </a:xfrm>
            <a:prstGeom prst="bentConnector3">
              <a:avLst>
                <a:gd name="adj1" fmla="val -296"/>
              </a:avLst>
            </a:prstGeom>
            <a:ln w="28575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667" name="CaixaDeTexto 26"/>
            <p:cNvSpPr txBox="1">
              <a:spLocks noChangeArrowheads="1"/>
            </p:cNvSpPr>
            <p:nvPr/>
          </p:nvSpPr>
          <p:spPr bwMode="auto">
            <a:xfrm>
              <a:off x="6705600" y="5153025"/>
              <a:ext cx="990600" cy="369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pt-BR" dirty="0">
                  <a:latin typeface="Calibri" pitchFamily="34" charset="0"/>
                </a:rPr>
                <a:t>x = 101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Operador de Atribuição (=)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447800"/>
            <a:ext cx="8610600" cy="47894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300" dirty="0"/>
              <a:t>Pode ser usado em qualquer expressão válida em C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2300" dirty="0"/>
              <a:t>Representado pelo símbolo de igual:  = 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2300" dirty="0"/>
              <a:t>Forma geral: &lt;</a:t>
            </a:r>
            <a:r>
              <a:rPr lang="pt-BR" sz="2300" dirty="0" err="1"/>
              <a:t>nome_da_variável</a:t>
            </a:r>
            <a:r>
              <a:rPr lang="pt-BR" sz="2300" dirty="0"/>
              <a:t>&gt; = &lt;expressão&gt; 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sz="2300" dirty="0"/>
          </a:p>
          <a:p>
            <a:pPr fontAlgn="auto">
              <a:spcAft>
                <a:spcPts val="0"/>
              </a:spcAft>
              <a:defRPr/>
            </a:pPr>
            <a:endParaRPr lang="pt-BR" sz="3200" dirty="0"/>
          </a:p>
          <a:p>
            <a:pPr fontAlgn="auto">
              <a:spcAft>
                <a:spcPts val="0"/>
              </a:spcAft>
              <a:defRPr/>
            </a:pPr>
            <a:endParaRPr lang="pt-BR" sz="2300" dirty="0"/>
          </a:p>
          <a:p>
            <a:pPr fontAlgn="auto">
              <a:spcAft>
                <a:spcPts val="0"/>
              </a:spcAft>
              <a:defRPr/>
            </a:pPr>
            <a:r>
              <a:rPr lang="pt-BR" sz="2200" dirty="0"/>
              <a:t>A ordem é importante! Atribuição, sempre da direita pra esquerda: </a:t>
            </a:r>
            <a:r>
              <a:rPr lang="pt-BR" sz="2200" dirty="0">
                <a:sym typeface="Wingdings" pitchFamily="2" charset="2"/>
              </a:rPr>
              <a:t> </a:t>
            </a:r>
            <a:endParaRPr lang="pt-BR" sz="2200" dirty="0"/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743200"/>
            <a:ext cx="26289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5000625"/>
            <a:ext cx="17049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5000625"/>
            <a:ext cx="170497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3" name="Grupo 12"/>
          <p:cNvGrpSpPr/>
          <p:nvPr/>
        </p:nvGrpSpPr>
        <p:grpSpPr>
          <a:xfrm>
            <a:off x="3810001" y="5610225"/>
            <a:ext cx="2895599" cy="685800"/>
            <a:chOff x="3124201" y="5562600"/>
            <a:chExt cx="2895599" cy="685800"/>
          </a:xfrm>
        </p:grpSpPr>
        <p:sp>
          <p:nvSpPr>
            <p:cNvPr id="7" name="CaixaDeTexto 6"/>
            <p:cNvSpPr txBox="1"/>
            <p:nvPr/>
          </p:nvSpPr>
          <p:spPr>
            <a:xfrm>
              <a:off x="3703983" y="5562600"/>
              <a:ext cx="1752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dirty="0"/>
                <a:t>Qual o valor de a e b?</a:t>
              </a:r>
            </a:p>
          </p:txBody>
        </p:sp>
        <p:cxnSp>
          <p:nvCxnSpPr>
            <p:cNvPr id="9" name="Conector de seta reta 8"/>
            <p:cNvCxnSpPr>
              <a:stCxn id="7" idx="1"/>
            </p:cNvCxnSpPr>
            <p:nvPr/>
          </p:nvCxnSpPr>
          <p:spPr>
            <a:xfrm rot="10800000" flipV="1">
              <a:off x="3124201" y="5885766"/>
              <a:ext cx="579783" cy="28643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de seta reta 9"/>
            <p:cNvCxnSpPr>
              <a:stCxn id="7" idx="3"/>
            </p:cNvCxnSpPr>
            <p:nvPr/>
          </p:nvCxnSpPr>
          <p:spPr>
            <a:xfrm>
              <a:off x="5456583" y="5885766"/>
              <a:ext cx="563217" cy="36263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5000625"/>
            <a:ext cx="13811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Cruz 15"/>
          <p:cNvSpPr/>
          <p:nvPr/>
        </p:nvSpPr>
        <p:spPr>
          <a:xfrm rot="2595045">
            <a:off x="1871139" y="5877850"/>
            <a:ext cx="381000" cy="381000"/>
          </a:xfrm>
          <a:prstGeom prst="plus">
            <a:avLst>
              <a:gd name="adj" fmla="val 40652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Operador de Atribuição (=)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08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Incremento de uma variável: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Não confundir com a igualdade matemática!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Matematicamente falando </a:t>
            </a:r>
            <a:r>
              <a:rPr lang="pt-BR" dirty="0">
                <a:solidFill>
                  <a:schemeClr val="tx1"/>
                </a:solidFill>
              </a:rPr>
              <a:t>x</a:t>
            </a:r>
            <a:r>
              <a:rPr lang="pt-BR" dirty="0"/>
              <a:t> nunca será igual a </a:t>
            </a:r>
            <a:r>
              <a:rPr lang="pt-BR" dirty="0">
                <a:solidFill>
                  <a:schemeClr val="tx1"/>
                </a:solidFill>
              </a:rPr>
              <a:t>x</a:t>
            </a:r>
            <a:r>
              <a:rPr lang="pt-BR" dirty="0">
                <a:solidFill>
                  <a:srgbClr val="FF0000"/>
                </a:solidFill>
              </a:rPr>
              <a:t>+</a:t>
            </a:r>
            <a:r>
              <a:rPr lang="pt-BR" dirty="0">
                <a:solidFill>
                  <a:srgbClr val="FF00FF"/>
                </a:solidFill>
              </a:rPr>
              <a:t>1</a:t>
            </a:r>
            <a:r>
              <a:rPr lang="pt-BR" dirty="0"/>
              <a:t>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Em  C, “</a:t>
            </a:r>
            <a:r>
              <a:rPr lang="pt-BR" dirty="0">
                <a:solidFill>
                  <a:srgbClr val="FF0000"/>
                </a:solidFill>
              </a:rPr>
              <a:t>=</a:t>
            </a:r>
            <a:r>
              <a:rPr lang="pt-BR" dirty="0"/>
              <a:t>” é o operador de atribuição e </a:t>
            </a:r>
            <a:r>
              <a:rPr lang="pt-BR" b="1" u="sng" dirty="0"/>
              <a:t>não o sinal de igualdade</a:t>
            </a:r>
            <a:r>
              <a:rPr lang="pt-BR" dirty="0"/>
              <a:t>.</a:t>
            </a:r>
          </a:p>
        </p:txBody>
      </p:sp>
      <p:pic>
        <p:nvPicPr>
          <p:cNvPr id="2662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209800"/>
            <a:ext cx="26289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Operador de Atribuição (=)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08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Incremento de uma variável: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Lembre-se: avaliação da direita para a esquerda. 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Passos para execução da atribuição: </a:t>
            </a:r>
          </a:p>
          <a:p>
            <a:pPr marL="91440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Avaliação do lado direito: (</a:t>
            </a:r>
            <a:r>
              <a:rPr lang="pt-BR" dirty="0">
                <a:solidFill>
                  <a:schemeClr val="tx1"/>
                </a:solidFill>
              </a:rPr>
              <a:t>x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+</a:t>
            </a:r>
            <a:r>
              <a:rPr lang="pt-BR" dirty="0"/>
              <a:t> </a:t>
            </a:r>
            <a:r>
              <a:rPr lang="pt-BR" dirty="0">
                <a:solidFill>
                  <a:srgbClr val="FF00FF"/>
                </a:solidFill>
              </a:rPr>
              <a:t>1</a:t>
            </a:r>
            <a:r>
              <a:rPr lang="pt-BR" dirty="0"/>
              <a:t>) é avaliado. Resultado: </a:t>
            </a:r>
            <a:r>
              <a:rPr lang="pt-BR" dirty="0">
                <a:solidFill>
                  <a:srgbClr val="FF00FF"/>
                </a:solidFill>
              </a:rPr>
              <a:t>6</a:t>
            </a:r>
            <a:r>
              <a:rPr lang="pt-BR" dirty="0"/>
              <a:t>;</a:t>
            </a:r>
          </a:p>
          <a:p>
            <a:pPr marL="91440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Avaliação do lado esquerdo: o endereço de memória de </a:t>
            </a:r>
            <a:r>
              <a:rPr lang="pt-BR" dirty="0">
                <a:solidFill>
                  <a:schemeClr val="tx1"/>
                </a:solidFill>
              </a:rPr>
              <a:t>x</a:t>
            </a:r>
            <a:r>
              <a:rPr lang="pt-BR" dirty="0"/>
              <a:t> é determinado;</a:t>
            </a:r>
          </a:p>
          <a:p>
            <a:pPr marL="91440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Ocorre a atribuição: </a:t>
            </a:r>
            <a:r>
              <a:rPr lang="pt-BR" dirty="0">
                <a:solidFill>
                  <a:srgbClr val="FF00FF"/>
                </a:solidFill>
              </a:rPr>
              <a:t>6 </a:t>
            </a:r>
            <a:r>
              <a:rPr lang="pt-BR" dirty="0"/>
              <a:t>é armazenado no endereço de memória de </a:t>
            </a:r>
            <a:r>
              <a:rPr lang="pt-BR" dirty="0" err="1">
                <a:solidFill>
                  <a:schemeClr val="tx1"/>
                </a:solidFill>
              </a:rPr>
              <a:t>x</a:t>
            </a:r>
            <a:r>
              <a:rPr lang="pt-BR" dirty="0"/>
              <a:t>.</a:t>
            </a:r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057400"/>
            <a:ext cx="26289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tângulo 6"/>
          <p:cNvSpPr/>
          <p:nvPr/>
        </p:nvSpPr>
        <p:spPr>
          <a:xfrm>
            <a:off x="6477000" y="2667000"/>
            <a:ext cx="2209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A partir deste ponto: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x = 6</a:t>
            </a:r>
          </a:p>
        </p:txBody>
      </p:sp>
      <p:cxnSp>
        <p:nvCxnSpPr>
          <p:cNvPr id="9" name="Conector de seta reta 8"/>
          <p:cNvCxnSpPr>
            <a:stCxn id="7" idx="1"/>
          </p:cNvCxnSpPr>
          <p:nvPr/>
        </p:nvCxnSpPr>
        <p:spPr>
          <a:xfrm rot="10800000" flipV="1">
            <a:off x="5105400" y="3162300"/>
            <a:ext cx="1371600" cy="114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Operadores de Incremento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08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Operadores de incremento e decremento são operadores unários que são utilizados em variáveis;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O operador de incremento (</a:t>
            </a:r>
            <a:r>
              <a:rPr lang="pt-BR" dirty="0">
                <a:solidFill>
                  <a:srgbClr val="FF0000"/>
                </a:solidFill>
              </a:rPr>
              <a:t>++</a:t>
            </a:r>
            <a:r>
              <a:rPr lang="pt-BR" dirty="0"/>
              <a:t>) soma 1 ao seu operando (variável)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O operador de decremento (</a:t>
            </a:r>
            <a:r>
              <a:rPr lang="pt-BR" dirty="0">
                <a:solidFill>
                  <a:srgbClr val="FF0000"/>
                </a:solidFill>
              </a:rPr>
              <a:t>--</a:t>
            </a:r>
            <a:r>
              <a:rPr lang="pt-BR" dirty="0"/>
              <a:t>) subtrai 1 de seu operando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A instrução: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		</a:t>
            </a:r>
            <a:r>
              <a:rPr lang="pt-BR" dirty="0">
                <a:solidFill>
                  <a:schemeClr val="tx1"/>
                </a:solidFill>
              </a:rPr>
              <a:t>contador</a:t>
            </a:r>
            <a:r>
              <a:rPr lang="pt-BR" dirty="0">
                <a:solidFill>
                  <a:srgbClr val="FF0000"/>
                </a:solidFill>
              </a:rPr>
              <a:t>++</a:t>
            </a:r>
            <a:r>
              <a:rPr lang="pt-BR" dirty="0"/>
              <a:t>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é funcionalmente equivalente a: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		</a:t>
            </a:r>
            <a:r>
              <a:rPr lang="pt-BR" dirty="0">
                <a:solidFill>
                  <a:schemeClr val="tx1"/>
                </a:solidFill>
              </a:rPr>
              <a:t>contador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=</a:t>
            </a:r>
            <a:r>
              <a:rPr lang="pt-BR" dirty="0"/>
              <a:t> </a:t>
            </a:r>
            <a:r>
              <a:rPr lang="pt-BR" dirty="0">
                <a:solidFill>
                  <a:schemeClr val="tx1"/>
                </a:solidFill>
              </a:rPr>
              <a:t>contador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+</a:t>
            </a:r>
            <a:r>
              <a:rPr lang="pt-BR" dirty="0"/>
              <a:t> </a:t>
            </a:r>
            <a:r>
              <a:rPr lang="pt-BR" dirty="0">
                <a:solidFill>
                  <a:srgbClr val="FF00FF"/>
                </a:solidFill>
              </a:rPr>
              <a:t>1</a:t>
            </a:r>
            <a:r>
              <a:rPr lang="pt-BR" dirty="0">
                <a:solidFill>
                  <a:srgbClr val="FF0000"/>
                </a:solidFill>
              </a:rPr>
              <a:t>;</a:t>
            </a:r>
            <a:r>
              <a:rPr lang="pt-BR" dirty="0" err="1"/>
              <a:t>￼￼</a:t>
            </a:r>
            <a:endParaRPr lang="pt-BR" dirty="0"/>
          </a:p>
        </p:txBody>
      </p:sp>
      <p:grpSp>
        <p:nvGrpSpPr>
          <p:cNvPr id="4" name="Grupo 8"/>
          <p:cNvGrpSpPr>
            <a:grpSpLocks/>
          </p:cNvGrpSpPr>
          <p:nvPr/>
        </p:nvGrpSpPr>
        <p:grpSpPr bwMode="auto">
          <a:xfrm>
            <a:off x="5257800" y="3962400"/>
            <a:ext cx="3444875" cy="2266950"/>
            <a:chOff x="5257800" y="3962400"/>
            <a:chExt cx="3444084" cy="2266950"/>
          </a:xfrm>
        </p:grpSpPr>
        <p:pic>
          <p:nvPicPr>
            <p:cNvPr id="28677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715000" y="4343400"/>
              <a:ext cx="2628900" cy="188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78" name="CaixaDeTexto 7"/>
            <p:cNvSpPr txBox="1">
              <a:spLocks noChangeArrowheads="1"/>
            </p:cNvSpPr>
            <p:nvPr/>
          </p:nvSpPr>
          <p:spPr bwMode="auto">
            <a:xfrm>
              <a:off x="5257800" y="3962400"/>
              <a:ext cx="344408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pt-BR">
                  <a:latin typeface="Calibri" pitchFamily="34" charset="0"/>
                </a:rPr>
                <a:t>Reescrevendo o programa anterior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Operadores Aritméticos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08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Operadores aritméticos binários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Dois operandos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Notação: </a:t>
            </a:r>
            <a:r>
              <a:rPr lang="pt-BR" dirty="0">
                <a:solidFill>
                  <a:schemeClr val="tx1"/>
                </a:solidFill>
              </a:rPr>
              <a:t>&lt;operando&gt;</a:t>
            </a:r>
            <a:r>
              <a:rPr lang="pt-BR" dirty="0"/>
              <a:t> </a:t>
            </a:r>
            <a:r>
              <a:rPr lang="pt-BR" u="sng" dirty="0">
                <a:solidFill>
                  <a:srgbClr val="FF0000"/>
                </a:solidFill>
              </a:rPr>
              <a:t>&lt;operador&gt;</a:t>
            </a:r>
            <a:r>
              <a:rPr lang="pt-BR" dirty="0"/>
              <a:t> </a:t>
            </a:r>
            <a:r>
              <a:rPr lang="pt-BR" dirty="0">
                <a:solidFill>
                  <a:schemeClr val="tx1"/>
                </a:solidFill>
              </a:rPr>
              <a:t>&lt;operando&gt;</a:t>
            </a:r>
            <a:r>
              <a:rPr lang="pt-BR" dirty="0"/>
              <a:t>. Ex.:</a:t>
            </a:r>
            <a:r>
              <a:rPr lang="pt-BR" dirty="0">
                <a:solidFill>
                  <a:schemeClr val="tx1"/>
                </a:solidFill>
              </a:rPr>
              <a:t>  4 </a:t>
            </a:r>
            <a:r>
              <a:rPr lang="pt-BR" dirty="0">
                <a:solidFill>
                  <a:srgbClr val="FF0000"/>
                </a:solidFill>
              </a:rPr>
              <a:t>*</a:t>
            </a:r>
            <a:r>
              <a:rPr lang="pt-BR" dirty="0">
                <a:solidFill>
                  <a:schemeClr val="tx1"/>
                </a:solidFill>
              </a:rPr>
              <a:t> 2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158143"/>
              </p:ext>
            </p:extLst>
          </p:nvPr>
        </p:nvGraphicFramePr>
        <p:xfrm>
          <a:off x="1905000" y="3352800"/>
          <a:ext cx="4495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Sinal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vi-VN" dirty="0"/>
                        <a:t>Ação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Adição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Subtração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Multiplicação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/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Divisão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Resto da divisão (só para inteiros)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Operadores de Incremento Combinados: </a:t>
            </a:r>
            <a:r>
              <a:rPr lang="pt-BR" dirty="0">
                <a:solidFill>
                  <a:srgbClr val="FF0000"/>
                </a:solidFill>
              </a:rPr>
              <a:t>+=</a:t>
            </a:r>
            <a:r>
              <a:rPr lang="pt-BR" dirty="0"/>
              <a:t>, </a:t>
            </a:r>
            <a:r>
              <a:rPr lang="pt-BR" dirty="0">
                <a:solidFill>
                  <a:srgbClr val="FF0000"/>
                </a:solidFill>
              </a:rPr>
              <a:t>-=</a:t>
            </a:r>
            <a:r>
              <a:rPr lang="pt-BR" dirty="0"/>
              <a:t>, </a:t>
            </a:r>
            <a:r>
              <a:rPr lang="pt-BR" dirty="0">
                <a:solidFill>
                  <a:srgbClr val="FF0000"/>
                </a:solidFill>
              </a:rPr>
              <a:t>*=</a:t>
            </a:r>
            <a:r>
              <a:rPr lang="pt-BR" dirty="0"/>
              <a:t>, </a:t>
            </a:r>
            <a:r>
              <a:rPr lang="pt-BR" dirty="0">
                <a:solidFill>
                  <a:srgbClr val="FF0000"/>
                </a:solidFill>
              </a:rPr>
              <a:t>/=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08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Podemos ainda incrementar uma variável em mais de </a:t>
            </a:r>
            <a:r>
              <a:rPr lang="pt-BR" dirty="0">
                <a:solidFill>
                  <a:srgbClr val="FF00FF"/>
                </a:solidFill>
              </a:rPr>
              <a:t>1</a:t>
            </a:r>
            <a:r>
              <a:rPr lang="pt-BR" dirty="0"/>
              <a:t> por vez: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>
                <a:solidFill>
                  <a:srgbClr val="FF0000"/>
                </a:solidFill>
              </a:rPr>
              <a:t>+=</a:t>
            </a:r>
            <a:r>
              <a:rPr lang="pt-BR" dirty="0">
                <a:solidFill>
                  <a:srgbClr val="FF00FF"/>
                </a:solidFill>
              </a:rPr>
              <a:t>2</a:t>
            </a:r>
            <a:r>
              <a:rPr lang="pt-BR" dirty="0"/>
              <a:t>; (Incrementa </a:t>
            </a:r>
            <a:r>
              <a:rPr lang="pt-BR" dirty="0">
                <a:solidFill>
                  <a:schemeClr val="tx1"/>
                </a:solidFill>
              </a:rPr>
              <a:t>a </a:t>
            </a:r>
            <a:r>
              <a:rPr lang="pt-BR" dirty="0"/>
              <a:t>em dois) -&gt; a = a + 2;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>
                <a:solidFill>
                  <a:srgbClr val="FF0000"/>
                </a:solidFill>
              </a:rPr>
              <a:t>-=</a:t>
            </a:r>
            <a:r>
              <a:rPr lang="pt-BR" dirty="0">
                <a:solidFill>
                  <a:srgbClr val="FF00FF"/>
                </a:solidFill>
              </a:rPr>
              <a:t>3</a:t>
            </a:r>
            <a:r>
              <a:rPr lang="pt-BR" dirty="0"/>
              <a:t>; (Decrementa </a:t>
            </a:r>
            <a:r>
              <a:rPr lang="pt-BR" dirty="0">
                <a:solidFill>
                  <a:schemeClr val="tx1"/>
                </a:solidFill>
              </a:rPr>
              <a:t>a </a:t>
            </a:r>
            <a:r>
              <a:rPr lang="pt-BR" dirty="0"/>
              <a:t>em três) -&gt; a = a – 3;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Há ainda operações equivalentes com outros operadores binários: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>
                <a:solidFill>
                  <a:srgbClr val="FF0000"/>
                </a:solidFill>
              </a:rPr>
              <a:t>*=</a:t>
            </a:r>
            <a:r>
              <a:rPr lang="pt-BR" dirty="0">
                <a:solidFill>
                  <a:srgbClr val="FF00FF"/>
                </a:solidFill>
              </a:rPr>
              <a:t>2</a:t>
            </a:r>
            <a:r>
              <a:rPr lang="pt-BR" dirty="0"/>
              <a:t>; (Multiplica </a:t>
            </a:r>
            <a:r>
              <a:rPr lang="pt-BR" dirty="0">
                <a:solidFill>
                  <a:schemeClr val="tx1"/>
                </a:solidFill>
              </a:rPr>
              <a:t>a </a:t>
            </a:r>
            <a:r>
              <a:rPr lang="pt-BR" dirty="0"/>
              <a:t>por dois) -&gt; a = a * 2;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>
                <a:solidFill>
                  <a:srgbClr val="FF0000"/>
                </a:solidFill>
              </a:rPr>
              <a:t>/=</a:t>
            </a:r>
            <a:r>
              <a:rPr lang="pt-BR" dirty="0">
                <a:solidFill>
                  <a:srgbClr val="FF00FF"/>
                </a:solidFill>
              </a:rPr>
              <a:t>3</a:t>
            </a:r>
            <a:r>
              <a:rPr lang="pt-BR" dirty="0"/>
              <a:t>; (Divide </a:t>
            </a:r>
            <a:r>
              <a:rPr lang="pt-BR" dirty="0">
                <a:solidFill>
                  <a:schemeClr val="tx1"/>
                </a:solidFill>
              </a:rPr>
              <a:t>a </a:t>
            </a:r>
            <a:r>
              <a:rPr lang="pt-BR" dirty="0"/>
              <a:t>por três) -&gt; a = a / 3;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8602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Operadores Aritméticos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088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Operador (</a:t>
            </a:r>
            <a:r>
              <a:rPr lang="pt-BR" dirty="0">
                <a:solidFill>
                  <a:srgbClr val="FF0000"/>
                </a:solidFill>
              </a:rPr>
              <a:t>%</a:t>
            </a:r>
            <a:r>
              <a:rPr lang="pt-BR" dirty="0"/>
              <a:t>), </a:t>
            </a:r>
            <a:r>
              <a:rPr lang="pt-BR" u="sng" dirty="0"/>
              <a:t>resto</a:t>
            </a:r>
            <a:r>
              <a:rPr lang="pt-BR" dirty="0"/>
              <a:t> da divisão: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0</a:t>
            </a:r>
            <a:r>
              <a:rPr lang="pt-BR" sz="2400" dirty="0">
                <a:solidFill>
                  <a:srgbClr val="FF0000"/>
                </a:solidFill>
              </a:rPr>
              <a:t>%</a:t>
            </a:r>
            <a:r>
              <a:rPr lang="pt-BR" dirty="0"/>
              <a:t>3: 0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1</a:t>
            </a:r>
            <a:r>
              <a:rPr lang="pt-BR" sz="2400" dirty="0">
                <a:solidFill>
                  <a:srgbClr val="FF0000"/>
                </a:solidFill>
              </a:rPr>
              <a:t>%</a:t>
            </a:r>
            <a:r>
              <a:rPr lang="pt-BR" dirty="0"/>
              <a:t>3: 1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2</a:t>
            </a:r>
            <a:r>
              <a:rPr lang="pt-BR" sz="2400" dirty="0">
                <a:solidFill>
                  <a:srgbClr val="FF0000"/>
                </a:solidFill>
              </a:rPr>
              <a:t>%</a:t>
            </a:r>
            <a:r>
              <a:rPr lang="pt-BR" dirty="0"/>
              <a:t>3: 2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3</a:t>
            </a:r>
            <a:r>
              <a:rPr lang="pt-BR" sz="2400" dirty="0">
                <a:solidFill>
                  <a:srgbClr val="FF0000"/>
                </a:solidFill>
              </a:rPr>
              <a:t>%</a:t>
            </a:r>
            <a:r>
              <a:rPr lang="pt-BR" dirty="0"/>
              <a:t>3: 0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4</a:t>
            </a:r>
            <a:r>
              <a:rPr lang="pt-BR" sz="2400" dirty="0">
                <a:solidFill>
                  <a:srgbClr val="FF0000"/>
                </a:solidFill>
              </a:rPr>
              <a:t>%</a:t>
            </a:r>
            <a:r>
              <a:rPr lang="pt-BR" dirty="0"/>
              <a:t>3: 1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5</a:t>
            </a:r>
            <a:r>
              <a:rPr lang="pt-BR" sz="2400" dirty="0">
                <a:solidFill>
                  <a:srgbClr val="FF0000"/>
                </a:solidFill>
              </a:rPr>
              <a:t>%</a:t>
            </a:r>
            <a:r>
              <a:rPr lang="pt-BR" dirty="0"/>
              <a:t>3: 2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O resultado da operação terá o mesmo tipo dos operandos. Ex: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3</a:t>
            </a:r>
            <a:r>
              <a:rPr lang="pt-BR" sz="2400" dirty="0">
                <a:solidFill>
                  <a:srgbClr val="FF0000"/>
                </a:solidFill>
              </a:rPr>
              <a:t>/</a:t>
            </a:r>
            <a:r>
              <a:rPr lang="pt-BR" dirty="0"/>
              <a:t>2  (</a:t>
            </a:r>
            <a:r>
              <a:rPr lang="pt-BR" dirty="0" err="1">
                <a:solidFill>
                  <a:schemeClr val="tx2"/>
                </a:solidFill>
              </a:rPr>
              <a:t>int</a:t>
            </a:r>
            <a:r>
              <a:rPr lang="pt-BR" dirty="0">
                <a:solidFill>
                  <a:srgbClr val="FF0000"/>
                </a:solidFill>
              </a:rPr>
              <a:t>/</a:t>
            </a:r>
            <a:r>
              <a:rPr lang="pt-BR" dirty="0" err="1">
                <a:solidFill>
                  <a:schemeClr val="tx2"/>
                </a:solidFill>
              </a:rPr>
              <a:t>int</a:t>
            </a:r>
            <a:r>
              <a:rPr lang="pt-BR" dirty="0"/>
              <a:t>)   = 1 (</a:t>
            </a:r>
            <a:r>
              <a:rPr lang="pt-BR" dirty="0" err="1">
                <a:solidFill>
                  <a:schemeClr val="tx2"/>
                </a:solidFill>
              </a:rPr>
              <a:t>int</a:t>
            </a:r>
            <a:r>
              <a:rPr lang="pt-BR" dirty="0"/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Em caso de operandos de tipos distintos o resultado será do tipo mais abrangente: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3.0</a:t>
            </a:r>
            <a:r>
              <a:rPr lang="pt-BR" sz="2400" dirty="0">
                <a:solidFill>
                  <a:srgbClr val="FF0000"/>
                </a:solidFill>
              </a:rPr>
              <a:t>/</a:t>
            </a:r>
            <a:r>
              <a:rPr lang="pt-BR" dirty="0"/>
              <a:t>2  (</a:t>
            </a:r>
            <a:r>
              <a:rPr lang="pt-BR" dirty="0" err="1">
                <a:solidFill>
                  <a:schemeClr val="tx2"/>
                </a:solidFill>
              </a:rPr>
              <a:t>float</a:t>
            </a:r>
            <a:r>
              <a:rPr lang="pt-BR" dirty="0">
                <a:solidFill>
                  <a:srgbClr val="FF0000"/>
                </a:solidFill>
              </a:rPr>
              <a:t>/</a:t>
            </a:r>
            <a:r>
              <a:rPr lang="pt-BR" dirty="0" err="1">
                <a:solidFill>
                  <a:schemeClr val="tx2"/>
                </a:solidFill>
              </a:rPr>
              <a:t>int</a:t>
            </a:r>
            <a:r>
              <a:rPr lang="pt-BR" dirty="0"/>
              <a:t>)   = 1.5 (</a:t>
            </a:r>
            <a:r>
              <a:rPr lang="pt-BR" dirty="0" err="1">
                <a:solidFill>
                  <a:schemeClr val="tx2"/>
                </a:solidFill>
              </a:rPr>
              <a:t>float</a:t>
            </a:r>
            <a:r>
              <a:rPr lang="pt-BR" dirty="0"/>
              <a:t>)</a:t>
            </a:r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fontAlgn="auto">
              <a:spcAft>
                <a:spcPts val="0"/>
              </a:spcAft>
              <a:defRPr/>
            </a:pPr>
            <a:endParaRPr lang="pt-BR" dirty="0"/>
          </a:p>
          <a:p>
            <a:pPr lvl="1" fontAlgn="auto">
              <a:spcAft>
                <a:spcPts val="0"/>
              </a:spcAft>
              <a:defRPr/>
            </a:pP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Shot 2016-08-11 at 12.08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209800"/>
            <a:ext cx="4408098" cy="3200400"/>
          </a:xfrm>
          <a:prstGeom prst="rect">
            <a:avLst/>
          </a:prstGeo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Aula de Hoje: Operadores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8200" y="3810000"/>
            <a:ext cx="15390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Operadores</a:t>
            </a:r>
            <a:endParaRPr lang="en-US" sz="2000" dirty="0"/>
          </a:p>
        </p:txBody>
      </p:sp>
      <p:cxnSp>
        <p:nvCxnSpPr>
          <p:cNvPr id="13" name="Straight Arrow Connector 12"/>
          <p:cNvCxnSpPr>
            <a:stCxn id="14" idx="1"/>
          </p:cNvCxnSpPr>
          <p:nvPr/>
        </p:nvCxnSpPr>
        <p:spPr>
          <a:xfrm flipH="1">
            <a:off x="3124200" y="4010055"/>
            <a:ext cx="1524000" cy="333345"/>
          </a:xfrm>
          <a:prstGeom prst="straightConnector1">
            <a:avLst/>
          </a:prstGeom>
          <a:ln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2362200" y="4038600"/>
            <a:ext cx="2209800" cy="304800"/>
          </a:xfrm>
          <a:prstGeom prst="straightConnector1">
            <a:avLst/>
          </a:prstGeom>
          <a:ln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0808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Expressões Aritméticas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0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Computam resultados numéricos e utilizam operadores aritméticos combinados com operandos numéricos. 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Podem envolver: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Variáveis, constantes, funções numéricas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Ordem de precedência</a:t>
            </a:r>
          </a:p>
          <a:p>
            <a:pPr marL="91440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Operadores unários (</a:t>
            </a:r>
            <a:r>
              <a:rPr lang="pt-BR" dirty="0">
                <a:solidFill>
                  <a:srgbClr val="FF0000"/>
                </a:solidFill>
              </a:rPr>
              <a:t>-</a:t>
            </a:r>
            <a:r>
              <a:rPr lang="pt-BR" dirty="0"/>
              <a:t>, </a:t>
            </a:r>
            <a:r>
              <a:rPr lang="pt-BR" dirty="0">
                <a:solidFill>
                  <a:srgbClr val="FF0000"/>
                </a:solidFill>
              </a:rPr>
              <a:t>--</a:t>
            </a:r>
            <a:r>
              <a:rPr lang="pt-BR" dirty="0"/>
              <a:t> , </a:t>
            </a:r>
            <a:r>
              <a:rPr lang="pt-BR" dirty="0">
                <a:solidFill>
                  <a:srgbClr val="FF0000"/>
                </a:solidFill>
              </a:rPr>
              <a:t>++</a:t>
            </a:r>
            <a:r>
              <a:rPr lang="pt-BR" dirty="0"/>
              <a:t> ) e Funções</a:t>
            </a:r>
          </a:p>
          <a:p>
            <a:pPr marL="91440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Multiplicação ( </a:t>
            </a:r>
            <a:r>
              <a:rPr lang="pt-BR" dirty="0">
                <a:solidFill>
                  <a:srgbClr val="FF0000"/>
                </a:solidFill>
              </a:rPr>
              <a:t>* </a:t>
            </a:r>
            <a:r>
              <a:rPr lang="pt-BR" dirty="0"/>
              <a:t>), Divisão ( </a:t>
            </a:r>
            <a:r>
              <a:rPr lang="pt-BR" dirty="0">
                <a:solidFill>
                  <a:srgbClr val="FF0000"/>
                </a:solidFill>
              </a:rPr>
              <a:t>/</a:t>
            </a:r>
            <a:r>
              <a:rPr lang="pt-BR" dirty="0"/>
              <a:t> ) e Módulo ( </a:t>
            </a:r>
            <a:r>
              <a:rPr lang="pt-BR" dirty="0">
                <a:solidFill>
                  <a:srgbClr val="FF0000"/>
                </a:solidFill>
              </a:rPr>
              <a:t>%</a:t>
            </a:r>
            <a:r>
              <a:rPr lang="pt-BR" dirty="0"/>
              <a:t>)</a:t>
            </a:r>
          </a:p>
          <a:p>
            <a:pPr marL="91440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Adição ( </a:t>
            </a:r>
            <a:r>
              <a:rPr lang="pt-BR" dirty="0">
                <a:solidFill>
                  <a:srgbClr val="FF0000"/>
                </a:solidFill>
              </a:rPr>
              <a:t>+</a:t>
            </a:r>
            <a:r>
              <a:rPr lang="pt-BR" dirty="0"/>
              <a:t> ) e Subtração ( </a:t>
            </a:r>
            <a:r>
              <a:rPr lang="pt-BR" dirty="0">
                <a:solidFill>
                  <a:srgbClr val="FF0000"/>
                </a:solidFill>
              </a:rPr>
              <a:t>-</a:t>
            </a:r>
            <a:r>
              <a:rPr lang="pt-BR" dirty="0"/>
              <a:t> )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Operações equivalentes: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 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=</a:t>
            </a:r>
            <a:r>
              <a:rPr lang="pt-BR" dirty="0"/>
              <a:t> 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+</a:t>
            </a:r>
            <a:r>
              <a:rPr lang="pt-BR" dirty="0"/>
              <a:t> </a:t>
            </a:r>
            <a:r>
              <a:rPr lang="pt-BR" dirty="0">
                <a:solidFill>
                  <a:srgbClr val="FF00FF"/>
                </a:solidFill>
              </a:rPr>
              <a:t>1</a:t>
            </a:r>
            <a:r>
              <a:rPr lang="pt-BR" dirty="0"/>
              <a:t>;	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+=</a:t>
            </a:r>
            <a:r>
              <a:rPr lang="pt-BR" dirty="0"/>
              <a:t> </a:t>
            </a:r>
            <a:r>
              <a:rPr lang="pt-BR" dirty="0">
                <a:solidFill>
                  <a:srgbClr val="FF00FF"/>
                </a:solidFill>
              </a:rPr>
              <a:t>1</a:t>
            </a:r>
            <a:r>
              <a:rPr lang="pt-BR" dirty="0"/>
              <a:t>;	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>
                <a:solidFill>
                  <a:srgbClr val="FF0000"/>
                </a:solidFill>
              </a:rPr>
              <a:t>++</a:t>
            </a:r>
            <a:r>
              <a:rPr lang="pt-BR" dirty="0"/>
              <a:t>;	</a:t>
            </a:r>
            <a:r>
              <a:rPr lang="pt-BR" dirty="0">
                <a:solidFill>
                  <a:srgbClr val="FF0000"/>
                </a:solidFill>
              </a:rPr>
              <a:t>++</a:t>
            </a:r>
            <a:r>
              <a:rPr lang="pt-BR" dirty="0">
                <a:solidFill>
                  <a:srgbClr val="FF00FF"/>
                </a:solidFill>
              </a:rPr>
              <a:t>a</a:t>
            </a:r>
            <a:r>
              <a:rPr lang="pt-BR" dirty="0">
                <a:solidFill>
                  <a:schemeClr val="accent2"/>
                </a:solidFill>
              </a:rPr>
              <a:t>;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 </a:t>
            </a:r>
            <a:r>
              <a:rPr lang="pt-BR" dirty="0">
                <a:solidFill>
                  <a:srgbClr val="FF0000"/>
                </a:solidFill>
              </a:rPr>
              <a:t>-</a:t>
            </a:r>
            <a:r>
              <a:rPr lang="pt-BR" dirty="0">
                <a:solidFill>
                  <a:srgbClr val="FF00FF"/>
                </a:solidFill>
              </a:rPr>
              <a:t>1</a:t>
            </a:r>
            <a:r>
              <a:rPr lang="pt-BR" dirty="0"/>
              <a:t>;    </a:t>
            </a:r>
            <a:r>
              <a:rPr lang="pt-BR" dirty="0">
                <a:solidFill>
                  <a:srgbClr val="FF00FF"/>
                </a:solidFill>
              </a:rPr>
              <a:t>0</a:t>
            </a:r>
            <a:r>
              <a:rPr lang="pt-BR" dirty="0">
                <a:solidFill>
                  <a:srgbClr val="FF0000"/>
                </a:solidFill>
              </a:rPr>
              <a:t>-</a:t>
            </a:r>
            <a:r>
              <a:rPr lang="pt-BR" dirty="0">
                <a:solidFill>
                  <a:srgbClr val="FF00FF"/>
                </a:solidFill>
              </a:rPr>
              <a:t>1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Conversões de Tipo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08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Existem conversões automáticas de valores em uma avaliação de uma expressão quando operandos possuem tipos diferentes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Operando de tipo de menor tamanho é convertido automaticamente para o tipo de maior tamanho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Conversão é feita em área temporária da memória antes da avaliação da expressão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/>
              <a:t>Resultado é novamente convertido para o tipo da </a:t>
            </a:r>
            <a:r>
              <a:rPr lang="pt-BR" dirty="0" err="1"/>
              <a:t>variável</a:t>
            </a:r>
            <a:r>
              <a:rPr lang="pt-BR" dirty="0"/>
              <a:t> à esquerda da atribuição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>
                <a:solidFill>
                  <a:schemeClr val="tx2"/>
                </a:solidFill>
              </a:rPr>
              <a:t>	</a:t>
            </a:r>
            <a:r>
              <a:rPr lang="pt-BR" b="1" dirty="0" err="1">
                <a:solidFill>
                  <a:schemeClr val="tx2"/>
                </a:solidFill>
              </a:rPr>
              <a:t>int</a:t>
            </a:r>
            <a:r>
              <a:rPr lang="pt-BR" dirty="0">
                <a:solidFill>
                  <a:schemeClr val="tx1"/>
                </a:solidFill>
              </a:rPr>
              <a:t> a  =  </a:t>
            </a:r>
            <a:r>
              <a:rPr lang="pt-BR" dirty="0">
                <a:solidFill>
                  <a:srgbClr val="FF00FF"/>
                </a:solidFill>
              </a:rPr>
              <a:t>3</a:t>
            </a:r>
            <a:r>
              <a:rPr lang="pt-BR" dirty="0">
                <a:solidFill>
                  <a:srgbClr val="FF0000"/>
                </a:solidFill>
              </a:rPr>
              <a:t>/</a:t>
            </a:r>
            <a:r>
              <a:rPr lang="pt-BR" dirty="0">
                <a:solidFill>
                  <a:srgbClr val="FF00FF"/>
                </a:solidFill>
              </a:rPr>
              <a:t>2.0</a:t>
            </a:r>
            <a:r>
              <a:rPr lang="pt-BR" dirty="0">
                <a:solidFill>
                  <a:schemeClr val="tx1"/>
                </a:solidFill>
              </a:rPr>
              <a:t> + </a:t>
            </a:r>
            <a:r>
              <a:rPr lang="pt-BR" dirty="0">
                <a:solidFill>
                  <a:srgbClr val="FF00FF"/>
                </a:solidFill>
              </a:rPr>
              <a:t>0.7</a:t>
            </a:r>
            <a:r>
              <a:rPr lang="pt-BR" dirty="0">
                <a:solidFill>
                  <a:schemeClr val="tx1"/>
                </a:solidFill>
              </a:rPr>
              <a:t>;</a:t>
            </a:r>
          </a:p>
          <a:p>
            <a:pPr marL="91440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O inteiro 3 é convertido para </a:t>
            </a:r>
            <a:r>
              <a:rPr lang="pt-BR" b="1" dirty="0" err="1">
                <a:solidFill>
                  <a:schemeClr val="tx2"/>
                </a:solidFill>
              </a:rPr>
              <a:t>float</a:t>
            </a:r>
            <a:r>
              <a:rPr lang="pt-BR" dirty="0"/>
              <a:t>;</a:t>
            </a:r>
          </a:p>
          <a:p>
            <a:pPr marL="91440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Expressão é avaliada como 2.0, </a:t>
            </a:r>
          </a:p>
          <a:p>
            <a:pPr marL="914400" lvl="1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dirty="0"/>
              <a:t>Valor é convertido para um inteiro e </a:t>
            </a:r>
            <a:r>
              <a:rPr lang="pt-BR" dirty="0" err="1"/>
              <a:t>atribuído</a:t>
            </a:r>
            <a:r>
              <a:rPr lang="pt-BR" dirty="0"/>
              <a:t> à variável.</a:t>
            </a:r>
          </a:p>
          <a:p>
            <a:pPr marL="914400" lvl="1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/>
              <a:t>O resultado final de 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/>
              <a:t> é 2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Operadores de Conversão (</a:t>
            </a:r>
            <a:r>
              <a:rPr lang="pt-BR" i="1" dirty="0" err="1"/>
              <a:t>Cast</a:t>
            </a:r>
            <a:r>
              <a:rPr lang="pt-BR" dirty="0"/>
              <a:t>)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088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pt-BR" dirty="0"/>
              <a:t>Forma geral (os parênteses são necessários): </a:t>
            </a:r>
          </a:p>
          <a:p>
            <a:pPr lvl="1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rgbClr val="FF0000"/>
                </a:solidFill>
              </a:rPr>
              <a:t>(&lt;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tipo desejado&gt;</a:t>
            </a:r>
            <a:r>
              <a:rPr lang="pt-BR" dirty="0">
                <a:solidFill>
                  <a:srgbClr val="FF0000"/>
                </a:solidFill>
              </a:rPr>
              <a:t>)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 &lt;</a:t>
            </a:r>
            <a:r>
              <a:rPr lang="pt-BR" dirty="0" err="1">
                <a:solidFill>
                  <a:schemeClr val="tx1"/>
                </a:solidFill>
              </a:rPr>
              <a:t>variável</a:t>
            </a:r>
            <a:r>
              <a:rPr lang="pt-BR" dirty="0">
                <a:solidFill>
                  <a:schemeClr val="tx1"/>
                </a:solidFill>
              </a:rPr>
              <a:t>&gt;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   </a:t>
            </a:r>
            <a:r>
              <a:rPr lang="pt-BR" dirty="0"/>
              <a:t>ou   </a:t>
            </a:r>
            <a:r>
              <a:rPr lang="pt-BR" dirty="0">
                <a:solidFill>
                  <a:srgbClr val="FF0000"/>
                </a:solidFill>
              </a:rPr>
              <a:t>(&lt;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tipo desejado&gt;</a:t>
            </a:r>
            <a:r>
              <a:rPr lang="pt-BR" dirty="0">
                <a:solidFill>
                  <a:srgbClr val="FF0000"/>
                </a:solidFill>
              </a:rPr>
              <a:t>)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 (&lt;</a:t>
            </a:r>
            <a:r>
              <a:rPr lang="pt-BR" dirty="0" err="1">
                <a:solidFill>
                  <a:schemeClr val="tx1"/>
                </a:solidFill>
              </a:rPr>
              <a:t>expressão</a:t>
            </a:r>
            <a:r>
              <a:rPr lang="pt-BR" dirty="0">
                <a:solidFill>
                  <a:schemeClr val="tx1"/>
                </a:solidFill>
              </a:rPr>
              <a:t>&gt;</a:t>
            </a:r>
            <a:r>
              <a:rPr lang="pt-BR" dirty="0">
                <a:solidFill>
                  <a:schemeClr val="tx2">
                    <a:lumMod val="75000"/>
                  </a:schemeClr>
                </a:solidFill>
              </a:rPr>
              <a:t>)</a:t>
            </a:r>
            <a:r>
              <a:rPr lang="pt-BR" dirty="0"/>
              <a:t> 	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/>
              <a:t>O armazenamento de um valor real em um tipo de dado inteiro  gera erro ou perde-se precisão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 err="1">
                <a:solidFill>
                  <a:schemeClr val="tx2"/>
                </a:solidFill>
              </a:rPr>
              <a:t>int</a:t>
            </a:r>
            <a:r>
              <a:rPr lang="pt-BR" dirty="0"/>
              <a:t> 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/>
              <a:t> </a:t>
            </a:r>
            <a:r>
              <a:rPr lang="pt-BR" sz="1800" dirty="0">
                <a:solidFill>
                  <a:srgbClr val="FF0000"/>
                </a:solidFill>
              </a:rPr>
              <a:t>=</a:t>
            </a:r>
            <a:r>
              <a:rPr lang="pt-BR" dirty="0"/>
              <a:t> </a:t>
            </a:r>
            <a:r>
              <a:rPr lang="pt-BR" dirty="0">
                <a:solidFill>
                  <a:srgbClr val="FF00FF"/>
                </a:solidFill>
              </a:rPr>
              <a:t>3</a:t>
            </a:r>
            <a:r>
              <a:rPr lang="pt-BR" sz="1800" dirty="0">
                <a:solidFill>
                  <a:srgbClr val="FF0000"/>
                </a:solidFill>
              </a:rPr>
              <a:t>/</a:t>
            </a:r>
            <a:r>
              <a:rPr lang="pt-BR" dirty="0">
                <a:solidFill>
                  <a:srgbClr val="FF00FF"/>
                </a:solidFill>
              </a:rPr>
              <a:t>2 </a:t>
            </a:r>
            <a:r>
              <a:rPr lang="pt-BR" sz="1800" dirty="0">
                <a:solidFill>
                  <a:srgbClr val="FF0000"/>
                </a:solidFill>
              </a:rPr>
              <a:t>+</a:t>
            </a:r>
            <a:r>
              <a:rPr lang="pt-BR" dirty="0">
                <a:solidFill>
                  <a:srgbClr val="FF00FF"/>
                </a:solidFill>
              </a:rPr>
              <a:t> 0.5</a:t>
            </a:r>
            <a:r>
              <a:rPr lang="pt-BR" dirty="0">
                <a:solidFill>
                  <a:srgbClr val="FF0000"/>
                </a:solidFill>
              </a:rPr>
              <a:t>;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pt-BR" dirty="0"/>
              <a:t>Resultado: 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/>
              <a:t> é </a:t>
            </a:r>
            <a:r>
              <a:rPr lang="pt-BR" sz="2000" dirty="0">
                <a:solidFill>
                  <a:srgbClr val="FF00FF"/>
                </a:solidFill>
              </a:rPr>
              <a:t>1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pt-BR" dirty="0" err="1">
                <a:solidFill>
                  <a:schemeClr val="tx2"/>
                </a:solidFill>
              </a:rPr>
              <a:t>int</a:t>
            </a:r>
            <a:r>
              <a:rPr lang="pt-BR" dirty="0"/>
              <a:t> 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/>
              <a:t> = </a:t>
            </a:r>
            <a:r>
              <a:rPr lang="pt-BR" dirty="0">
                <a:solidFill>
                  <a:srgbClr val="FF0000"/>
                </a:solidFill>
              </a:rPr>
              <a:t>((</a:t>
            </a:r>
            <a:r>
              <a:rPr lang="pt-BR" dirty="0">
                <a:solidFill>
                  <a:schemeClr val="tx2"/>
                </a:solidFill>
              </a:rPr>
              <a:t>float</a:t>
            </a:r>
            <a:r>
              <a:rPr lang="pt-BR" dirty="0">
                <a:solidFill>
                  <a:srgbClr val="FF0000"/>
                </a:solidFill>
              </a:rPr>
              <a:t>)</a:t>
            </a:r>
            <a:r>
              <a:rPr lang="pt-BR" dirty="0">
                <a:solidFill>
                  <a:srgbClr val="FF00FF"/>
                </a:solidFill>
              </a:rPr>
              <a:t>3</a:t>
            </a:r>
            <a:r>
              <a:rPr lang="pt-BR" dirty="0">
                <a:solidFill>
                  <a:srgbClr val="FF0000"/>
                </a:solidFill>
              </a:rPr>
              <a:t>)</a:t>
            </a:r>
            <a:r>
              <a:rPr lang="pt-BR" sz="1800" dirty="0">
                <a:solidFill>
                  <a:srgbClr val="FF0000"/>
                </a:solidFill>
              </a:rPr>
              <a:t>/</a:t>
            </a:r>
            <a:r>
              <a:rPr lang="pt-BR" dirty="0">
                <a:solidFill>
                  <a:srgbClr val="FF00FF"/>
                </a:solidFill>
              </a:rPr>
              <a:t>2</a:t>
            </a:r>
            <a:r>
              <a:rPr lang="pt-BR" dirty="0"/>
              <a:t> </a:t>
            </a:r>
            <a:r>
              <a:rPr lang="pt-BR" sz="1800" dirty="0">
                <a:solidFill>
                  <a:srgbClr val="FF0000"/>
                </a:solidFill>
              </a:rPr>
              <a:t>+</a:t>
            </a:r>
            <a:r>
              <a:rPr lang="pt-BR" dirty="0"/>
              <a:t> </a:t>
            </a:r>
            <a:r>
              <a:rPr lang="pt-BR" dirty="0">
                <a:solidFill>
                  <a:srgbClr val="FF00FF"/>
                </a:solidFill>
              </a:rPr>
              <a:t>0.5</a:t>
            </a:r>
            <a:r>
              <a:rPr lang="pt-BR" dirty="0">
                <a:solidFill>
                  <a:srgbClr val="FF0000"/>
                </a:solidFill>
              </a:rPr>
              <a:t>;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pt-BR" dirty="0"/>
              <a:t>Resultado: 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/>
              <a:t> é </a:t>
            </a:r>
            <a:r>
              <a:rPr lang="pt-BR" sz="2000" dirty="0">
                <a:solidFill>
                  <a:srgbClr val="FF00FF"/>
                </a:solidFill>
              </a:rPr>
              <a:t>2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/>
              <a:t>Quais serão os valores das variáveis declaradas após a avaliação das expressões abaixo?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088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err="1">
                <a:solidFill>
                  <a:schemeClr val="tx2"/>
                </a:solidFill>
              </a:rPr>
              <a:t>int</a:t>
            </a:r>
            <a:r>
              <a:rPr lang="pt-BR" dirty="0"/>
              <a:t>  </a:t>
            </a:r>
            <a:r>
              <a:rPr lang="pt-BR" dirty="0">
                <a:solidFill>
                  <a:schemeClr val="tx1"/>
                </a:solidFill>
              </a:rPr>
              <a:t>a</a:t>
            </a:r>
            <a:r>
              <a:rPr lang="pt-BR" dirty="0">
                <a:solidFill>
                  <a:srgbClr val="FF0000"/>
                </a:solidFill>
              </a:rPr>
              <a:t>,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 err="1">
                <a:solidFill>
                  <a:schemeClr val="tx1"/>
                </a:solidFill>
              </a:rPr>
              <a:t>r</a:t>
            </a:r>
            <a:r>
              <a:rPr lang="pt-BR" dirty="0">
                <a:solidFill>
                  <a:schemeClr val="tx1"/>
                </a:solidFill>
              </a:rPr>
              <a:t> , </a:t>
            </a:r>
            <a:r>
              <a:rPr lang="pt-BR" dirty="0" err="1">
                <a:solidFill>
                  <a:schemeClr val="tx1"/>
                </a:solidFill>
              </a:rPr>
              <a:t>s</a:t>
            </a:r>
            <a:r>
              <a:rPr lang="pt-BR" dirty="0">
                <a:solidFill>
                  <a:srgbClr val="FF0000"/>
                </a:solidFill>
              </a:rPr>
              <a:t>;</a:t>
            </a:r>
            <a:r>
              <a:rPr lang="pt-BR" dirty="0">
                <a:solidFill>
                  <a:schemeClr val="tx1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err="1">
                <a:solidFill>
                  <a:schemeClr val="tx2"/>
                </a:solidFill>
              </a:rPr>
              <a:t>double</a:t>
            </a:r>
            <a:r>
              <a:rPr lang="pt-BR" dirty="0"/>
              <a:t> </a:t>
            </a:r>
            <a:r>
              <a:rPr lang="pt-BR" dirty="0">
                <a:solidFill>
                  <a:schemeClr val="tx1"/>
                </a:solidFill>
              </a:rPr>
              <a:t>b</a:t>
            </a:r>
            <a:r>
              <a:rPr lang="pt-BR" dirty="0">
                <a:solidFill>
                  <a:srgbClr val="FF0000"/>
                </a:solidFill>
              </a:rPr>
              <a:t>,</a:t>
            </a:r>
            <a:r>
              <a:rPr lang="pt-BR" dirty="0">
                <a:solidFill>
                  <a:schemeClr val="tx1"/>
                </a:solidFill>
              </a:rPr>
              <a:t> c </a:t>
            </a:r>
            <a:r>
              <a:rPr lang="pt-BR" dirty="0">
                <a:solidFill>
                  <a:srgbClr val="FF0000"/>
                </a:solidFill>
              </a:rPr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chemeClr val="tx1"/>
                </a:solidFill>
              </a:rPr>
              <a:t>a </a:t>
            </a:r>
            <a:r>
              <a:rPr lang="pt-BR" dirty="0">
                <a:solidFill>
                  <a:srgbClr val="FF0000"/>
                </a:solidFill>
              </a:rPr>
              <a:t>=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rgbClr val="FF00FF"/>
                </a:solidFill>
              </a:rPr>
              <a:t>3.5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chemeClr val="tx1"/>
                </a:solidFill>
              </a:rPr>
              <a:t>b = a </a:t>
            </a:r>
            <a:r>
              <a:rPr lang="pt-BR" dirty="0">
                <a:solidFill>
                  <a:srgbClr val="FF0000"/>
                </a:solidFill>
              </a:rPr>
              <a:t>/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rgbClr val="FF00FF"/>
                </a:solidFill>
              </a:rPr>
              <a:t>2.0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>
                <a:solidFill>
                  <a:schemeClr val="tx1"/>
                </a:solidFill>
              </a:rPr>
              <a:t>c = </a:t>
            </a:r>
            <a:r>
              <a:rPr lang="pt-BR" dirty="0">
                <a:solidFill>
                  <a:srgbClr val="FF00FF"/>
                </a:solidFill>
              </a:rPr>
              <a:t>1</a:t>
            </a:r>
            <a:r>
              <a:rPr lang="pt-BR" dirty="0">
                <a:solidFill>
                  <a:srgbClr val="FF0000"/>
                </a:solidFill>
              </a:rPr>
              <a:t>/</a:t>
            </a:r>
            <a:r>
              <a:rPr lang="pt-BR" dirty="0">
                <a:solidFill>
                  <a:srgbClr val="FF00FF"/>
                </a:solidFill>
              </a:rPr>
              <a:t>2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+</a:t>
            </a:r>
            <a:r>
              <a:rPr lang="pt-BR" dirty="0">
                <a:solidFill>
                  <a:schemeClr val="tx1"/>
                </a:solidFill>
              </a:rPr>
              <a:t> b </a:t>
            </a:r>
            <a:r>
              <a:rPr lang="pt-BR" dirty="0">
                <a:solidFill>
                  <a:srgbClr val="FF0000"/>
                </a:solidFill>
              </a:rPr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err="1">
                <a:solidFill>
                  <a:schemeClr val="tx1"/>
                </a:solidFill>
              </a:rPr>
              <a:t>r</a:t>
            </a:r>
            <a:r>
              <a:rPr lang="pt-BR" dirty="0">
                <a:solidFill>
                  <a:schemeClr val="tx1"/>
                </a:solidFill>
              </a:rPr>
              <a:t> = </a:t>
            </a:r>
            <a:r>
              <a:rPr lang="pt-BR" dirty="0">
                <a:solidFill>
                  <a:srgbClr val="FF00FF"/>
                </a:solidFill>
              </a:rPr>
              <a:t>10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%</a:t>
            </a:r>
            <a:r>
              <a:rPr lang="pt-BR" dirty="0">
                <a:solidFill>
                  <a:schemeClr val="tx1"/>
                </a:solidFill>
              </a:rPr>
              <a:t> a</a:t>
            </a:r>
            <a:r>
              <a:rPr lang="pt-BR" dirty="0">
                <a:solidFill>
                  <a:srgbClr val="FF00FF"/>
                </a:solidFill>
              </a:rPr>
              <a:t>;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pt-BR" dirty="0" err="1">
                <a:solidFill>
                  <a:schemeClr val="tx1"/>
                </a:solidFill>
              </a:rPr>
              <a:t>s</a:t>
            </a:r>
            <a:r>
              <a:rPr lang="pt-BR" dirty="0">
                <a:solidFill>
                  <a:schemeClr val="tx1"/>
                </a:solidFill>
              </a:rPr>
              <a:t> = </a:t>
            </a:r>
            <a:r>
              <a:rPr lang="pt-BR" dirty="0" err="1">
                <a:solidFill>
                  <a:schemeClr val="tx1"/>
                </a:solidFill>
              </a:rPr>
              <a:t>r</a:t>
            </a:r>
            <a:r>
              <a:rPr lang="pt-BR" dirty="0">
                <a:solidFill>
                  <a:schemeClr val="tx1"/>
                </a:solidFill>
              </a:rPr>
              <a:t> + </a:t>
            </a:r>
            <a:r>
              <a:rPr lang="pt-BR" dirty="0">
                <a:solidFill>
                  <a:srgbClr val="FF00FF"/>
                </a:solidFill>
              </a:rPr>
              <a:t>2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rgbClr val="FF0000"/>
                </a:solidFill>
              </a:rPr>
              <a:t>*</a:t>
            </a:r>
            <a:r>
              <a:rPr lang="pt-BR" dirty="0">
                <a:solidFill>
                  <a:schemeClr val="tx1"/>
                </a:solidFill>
              </a:rPr>
              <a:t> </a:t>
            </a:r>
            <a:r>
              <a:rPr lang="pt-BR" dirty="0">
                <a:solidFill>
                  <a:srgbClr val="FF00FF"/>
                </a:solidFill>
              </a:rPr>
              <a:t>3;</a:t>
            </a:r>
            <a:r>
              <a:rPr lang="pt-BR" dirty="0">
                <a:solidFill>
                  <a:schemeClr val="tx1"/>
                </a:solidFill>
              </a:rPr>
              <a:t> </a:t>
            </a:r>
            <a:endParaRPr lang="pt-BR" dirty="0">
              <a:solidFill>
                <a:srgbClr val="FF00FF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rgbClr val="FF00FF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rgbClr val="FF00FF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>
              <a:solidFill>
                <a:srgbClr val="FF00FF"/>
              </a:solidFill>
            </a:endParaRP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990600" y="4876800"/>
            <a:ext cx="670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Calibri" pitchFamily="34" charset="0"/>
              </a:rPr>
              <a:t>Resposta:   a=3,   b=1.5,    c=1.5 ,    r=1 e </a:t>
            </a:r>
            <a:r>
              <a:rPr lang="pt-BR" sz="2800" dirty="0" err="1">
                <a:latin typeface="Calibri" pitchFamily="34" charset="0"/>
              </a:rPr>
              <a:t>s</a:t>
            </a:r>
            <a:r>
              <a:rPr lang="pt-BR" sz="2800" dirty="0">
                <a:latin typeface="Calibri" pitchFamily="34" charset="0"/>
              </a:rPr>
              <a:t> =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e Constantes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088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pt-BR" dirty="0"/>
              <a:t>Armazenam os dados dos programas em memória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pt-BR" dirty="0"/>
              <a:t>Armazenam um </a:t>
            </a:r>
            <a:r>
              <a:rPr lang="pt-BR" b="1" u="sng" dirty="0"/>
              <a:t>tipo de dado</a:t>
            </a:r>
            <a:r>
              <a:rPr lang="pt-BR" dirty="0"/>
              <a:t> (inteiro, real ou caractere) 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pt-BR" dirty="0"/>
              <a:t>Possuem um </a:t>
            </a:r>
            <a:r>
              <a:rPr lang="pt-BR" b="1" u="sng" dirty="0"/>
              <a:t>identificador</a:t>
            </a:r>
            <a:r>
              <a:rPr lang="pt-BR" dirty="0"/>
              <a:t> (nome) para referenciar o seu conteúdo</a:t>
            </a:r>
          </a:p>
          <a:p>
            <a:pPr algn="just" fontAlgn="auto">
              <a:spcAft>
                <a:spcPts val="0"/>
              </a:spcAft>
              <a:defRPr/>
            </a:pPr>
            <a:r>
              <a:rPr lang="pt-BR" dirty="0"/>
              <a:t>Declaração:</a:t>
            </a:r>
          </a:p>
          <a:p>
            <a:pPr algn="just" fontAlgn="auto">
              <a:spcAft>
                <a:spcPts val="0"/>
              </a:spcAft>
              <a:defRPr/>
            </a:pPr>
            <a:endParaRPr lang="pt-B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950960"/>
              </p:ext>
            </p:extLst>
          </p:nvPr>
        </p:nvGraphicFramePr>
        <p:xfrm>
          <a:off x="1371600" y="4038600"/>
          <a:ext cx="6096000" cy="8228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5934"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Sintaxe</a:t>
                      </a:r>
                      <a:endParaRPr lang="pt-BR" sz="2000" dirty="0"/>
                    </a:p>
                  </a:txBody>
                  <a:tcPr marT="45685" marB="456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91">
                <a:tc>
                  <a:txBody>
                    <a:bodyPr/>
                    <a:lstStyle/>
                    <a:p>
                      <a:pPr algn="ctr"/>
                      <a:r>
                        <a:rPr kumimoji="0" lang="pt-BR" sz="2200" b="1" kern="1200" baseline="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&lt;tipo&gt;</a:t>
                      </a:r>
                      <a:r>
                        <a:rPr kumimoji="0" lang="pt-BR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&lt;identificador_1&gt; [</a:t>
                      </a:r>
                      <a:r>
                        <a:rPr kumimoji="0" lang="pt-BR" sz="2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pt-BR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identificador_2</a:t>
                      </a:r>
                      <a:r>
                        <a:rPr kumimoji="0" lang="pt-BR" sz="2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pt-BR" sz="2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...]</a:t>
                      </a:r>
                      <a:r>
                        <a:rPr kumimoji="0" lang="pt-BR" sz="2200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pt-BR" sz="2200" dirty="0">
                        <a:solidFill>
                          <a:srgbClr val="FF0000"/>
                        </a:solidFill>
                      </a:endParaRPr>
                    </a:p>
                  </a:txBody>
                  <a:tcPr marT="45685" marB="456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049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Declarando Variáveis</a:t>
            </a:r>
          </a:p>
        </p:txBody>
      </p:sp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676400"/>
            <a:ext cx="59817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9"/>
          <p:cNvGrpSpPr/>
          <p:nvPr/>
        </p:nvGrpSpPr>
        <p:grpSpPr>
          <a:xfrm>
            <a:off x="152400" y="1676400"/>
            <a:ext cx="3200400" cy="1790700"/>
            <a:chOff x="152400" y="2286000"/>
            <a:chExt cx="3200400" cy="1790700"/>
          </a:xfrm>
          <a:solidFill>
            <a:schemeClr val="accent2">
              <a:lumMod val="20000"/>
              <a:lumOff val="80000"/>
            </a:schemeClr>
          </a:solidFill>
        </p:grpSpPr>
        <p:cxnSp>
          <p:nvCxnSpPr>
            <p:cNvPr id="9" name="Forma 8"/>
            <p:cNvCxnSpPr/>
            <p:nvPr/>
          </p:nvCxnSpPr>
          <p:spPr>
            <a:xfrm rot="16200000" flipH="1">
              <a:off x="1866900" y="2590800"/>
              <a:ext cx="762000" cy="2209800"/>
            </a:xfrm>
            <a:prstGeom prst="bentConnector2">
              <a:avLst/>
            </a:prstGeom>
            <a:grpFill/>
            <a:ln w="38100"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tângulo 6"/>
            <p:cNvSpPr/>
            <p:nvPr/>
          </p:nvSpPr>
          <p:spPr>
            <a:xfrm>
              <a:off x="152400" y="2286000"/>
              <a:ext cx="1981200" cy="1066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>
                  <a:solidFill>
                    <a:schemeClr val="accent2"/>
                  </a:solidFill>
                </a:rPr>
                <a:t>Tipo: </a:t>
              </a:r>
              <a:r>
                <a:rPr lang="pt-BR" b="1" dirty="0">
                  <a:solidFill>
                    <a:schemeClr val="tx2"/>
                  </a:solidFill>
                </a:rPr>
                <a:t>short </a:t>
              </a:r>
              <a:r>
                <a:rPr lang="pt-BR" b="1" dirty="0" err="1">
                  <a:solidFill>
                    <a:schemeClr val="tx2"/>
                  </a:solidFill>
                </a:rPr>
                <a:t>int</a:t>
              </a:r>
              <a:endParaRPr lang="pt-BR" b="1" dirty="0">
                <a:solidFill>
                  <a:schemeClr val="tx2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>
                  <a:solidFill>
                    <a:schemeClr val="accent2"/>
                  </a:solidFill>
                </a:rPr>
                <a:t>Identificador: </a:t>
              </a:r>
              <a:r>
                <a:rPr lang="pt-BR" dirty="0">
                  <a:solidFill>
                    <a:schemeClr val="tx1"/>
                  </a:solidFill>
                </a:rPr>
                <a:t>dia3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dirty="0">
                  <a:solidFill>
                    <a:schemeClr val="accent2"/>
                  </a:solidFill>
                </a:rPr>
                <a:t>Valor inicial: </a:t>
              </a:r>
              <a:r>
                <a:rPr lang="pt-BR" dirty="0">
                  <a:solidFill>
                    <a:srgbClr val="FF00FF"/>
                  </a:solidFill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3820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na Memória Principal do Computador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F34429-36A3-4D63-847F-B760A882338B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  <p:graphicFrame>
        <p:nvGraphicFramePr>
          <p:cNvPr id="6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964808"/>
              </p:ext>
            </p:extLst>
          </p:nvPr>
        </p:nvGraphicFramePr>
        <p:xfrm>
          <a:off x="914400" y="4572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pt-BR" dirty="0"/>
                        <a:t>Memória do Computador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0: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10: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11: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00400" y="1905000"/>
            <a:ext cx="2150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cubo</a:t>
            </a:r>
            <a:r>
              <a:rPr lang="en-US" sz="2800" dirty="0"/>
              <a:t> = 5;</a:t>
            </a:r>
          </a:p>
        </p:txBody>
      </p:sp>
    </p:spTree>
    <p:extLst>
      <p:ext uri="{BB962C8B-B14F-4D97-AF65-F5344CB8AC3E}">
        <p14:creationId xmlns:p14="http://schemas.microsoft.com/office/powerpoint/2010/main" val="2397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na Memória Principal do Computador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458200" cy="1828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Separe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área</a:t>
            </a:r>
            <a:r>
              <a:rPr lang="en-US" dirty="0"/>
              <a:t> da </a:t>
            </a:r>
            <a:r>
              <a:rPr lang="en-US" dirty="0" err="1"/>
              <a:t>memória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armazenar</a:t>
            </a:r>
            <a:r>
              <a:rPr lang="en-US" dirty="0"/>
              <a:t> o </a:t>
            </a:r>
            <a:r>
              <a:rPr lang="en-US" dirty="0" err="1"/>
              <a:t>tipo</a:t>
            </a:r>
            <a:r>
              <a:rPr lang="en-US" dirty="0"/>
              <a:t> da </a:t>
            </a:r>
            <a:r>
              <a:rPr lang="en-US" dirty="0" err="1"/>
              <a:t>variável</a:t>
            </a:r>
            <a:r>
              <a:rPr lang="en-US" dirty="0"/>
              <a:t> (</a:t>
            </a:r>
            <a:r>
              <a:rPr lang="en-US" dirty="0" err="1"/>
              <a:t>inteiro</a:t>
            </a:r>
            <a:r>
              <a:rPr lang="en-US" dirty="0"/>
              <a:t>: 32 bits)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F34429-36A3-4D63-847F-B760A882338B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  <p:graphicFrame>
        <p:nvGraphicFramePr>
          <p:cNvPr id="6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784180"/>
              </p:ext>
            </p:extLst>
          </p:nvPr>
        </p:nvGraphicFramePr>
        <p:xfrm>
          <a:off x="914400" y="4572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pt-BR" dirty="0"/>
                        <a:t>Memória do Computador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0: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10: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11: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00400" y="1905000"/>
            <a:ext cx="2150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cubo</a:t>
            </a:r>
            <a:r>
              <a:rPr lang="en-US" sz="2800" dirty="0"/>
              <a:t> = 5;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5334000"/>
            <a:ext cx="838200" cy="3810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200400" y="2025250"/>
            <a:ext cx="533400" cy="3810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162800" y="5181600"/>
            <a:ext cx="19097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área</a:t>
            </a:r>
            <a:r>
              <a:rPr lang="en-US" sz="2000" dirty="0"/>
              <a:t> </a:t>
            </a:r>
            <a:r>
              <a:rPr lang="en-US" sz="2000" dirty="0" err="1"/>
              <a:t>reservada</a:t>
            </a:r>
            <a:endParaRPr lang="en-US" sz="2000" dirty="0"/>
          </a:p>
          <a:p>
            <a:r>
              <a:rPr lang="en-US" sz="2000" dirty="0"/>
              <a:t>de 32 bits</a:t>
            </a:r>
          </a:p>
        </p:txBody>
      </p:sp>
    </p:spTree>
    <p:extLst>
      <p:ext uri="{BB962C8B-B14F-4D97-AF65-F5344CB8AC3E}">
        <p14:creationId xmlns:p14="http://schemas.microsoft.com/office/powerpoint/2010/main" val="62785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na Memória Principal do Computador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458200" cy="1828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Separe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área</a:t>
            </a:r>
            <a:r>
              <a:rPr lang="en-US" dirty="0"/>
              <a:t> da </a:t>
            </a:r>
            <a:r>
              <a:rPr lang="en-US" dirty="0" err="1"/>
              <a:t>memória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armazenar</a:t>
            </a:r>
            <a:r>
              <a:rPr lang="en-US" dirty="0"/>
              <a:t> o </a:t>
            </a:r>
            <a:r>
              <a:rPr lang="en-US" dirty="0" err="1"/>
              <a:t>tipo</a:t>
            </a:r>
            <a:r>
              <a:rPr lang="en-US" dirty="0"/>
              <a:t> da </a:t>
            </a:r>
            <a:r>
              <a:rPr lang="en-US" dirty="0" err="1"/>
              <a:t>variável</a:t>
            </a:r>
            <a:r>
              <a:rPr lang="en-US" dirty="0"/>
              <a:t> (</a:t>
            </a:r>
            <a:r>
              <a:rPr lang="en-US" dirty="0" err="1"/>
              <a:t>inteiro</a:t>
            </a:r>
            <a:r>
              <a:rPr lang="en-US" dirty="0"/>
              <a:t>: 32 bits)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Nomeie</a:t>
            </a:r>
            <a:r>
              <a:rPr lang="en-US" dirty="0"/>
              <a:t> </a:t>
            </a:r>
            <a:r>
              <a:rPr lang="en-US" dirty="0" err="1"/>
              <a:t>essa</a:t>
            </a:r>
            <a:r>
              <a:rPr lang="en-US" dirty="0"/>
              <a:t> </a:t>
            </a:r>
            <a:r>
              <a:rPr lang="en-US" dirty="0" err="1"/>
              <a:t>área</a:t>
            </a:r>
            <a:r>
              <a:rPr lang="en-US" dirty="0"/>
              <a:t> de “</a:t>
            </a:r>
            <a:r>
              <a:rPr lang="en-US" dirty="0" err="1"/>
              <a:t>cubo</a:t>
            </a:r>
            <a:r>
              <a:rPr lang="en-US" dirty="0"/>
              <a:t>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F34429-36A3-4D63-847F-B760A882338B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  <p:graphicFrame>
        <p:nvGraphicFramePr>
          <p:cNvPr id="6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432018"/>
              </p:ext>
            </p:extLst>
          </p:nvPr>
        </p:nvGraphicFramePr>
        <p:xfrm>
          <a:off x="914400" y="4572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pt-BR" dirty="0"/>
                        <a:t>Memória do Computador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0: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10: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11: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00400" y="1905000"/>
            <a:ext cx="2150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cubo</a:t>
            </a:r>
            <a:r>
              <a:rPr lang="en-US" sz="2800" dirty="0"/>
              <a:t> = 5;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72400" y="5257800"/>
            <a:ext cx="963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cubo</a:t>
            </a:r>
            <a:endParaRPr lang="en-US" sz="2800" dirty="0"/>
          </a:p>
        </p:txBody>
      </p:sp>
      <p:cxnSp>
        <p:nvCxnSpPr>
          <p:cNvPr id="9" name="Straight Arrow Connector 8"/>
          <p:cNvCxnSpPr>
            <a:stCxn id="7" idx="1"/>
            <a:endCxn id="6" idx="3"/>
          </p:cNvCxnSpPr>
          <p:nvPr/>
        </p:nvCxnSpPr>
        <p:spPr>
          <a:xfrm flipH="1" flipV="1">
            <a:off x="7010400" y="5499100"/>
            <a:ext cx="762000" cy="20310"/>
          </a:xfrm>
          <a:prstGeom prst="straightConnector1">
            <a:avLst/>
          </a:prstGeom>
          <a:ln>
            <a:solidFill>
              <a:schemeClr val="accent1"/>
            </a:solidFill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172200" y="5334000"/>
            <a:ext cx="838200" cy="3810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227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Variáveis em Memória Principal do Computador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90800"/>
            <a:ext cx="8458200" cy="1828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Separe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área</a:t>
            </a:r>
            <a:r>
              <a:rPr lang="en-US" dirty="0"/>
              <a:t> da </a:t>
            </a:r>
            <a:r>
              <a:rPr lang="en-US" dirty="0" err="1"/>
              <a:t>memória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armazenar</a:t>
            </a:r>
            <a:r>
              <a:rPr lang="en-US" dirty="0"/>
              <a:t> o </a:t>
            </a:r>
            <a:r>
              <a:rPr lang="en-US" dirty="0" err="1"/>
              <a:t>tipo</a:t>
            </a:r>
            <a:r>
              <a:rPr lang="en-US" dirty="0"/>
              <a:t> da </a:t>
            </a:r>
            <a:r>
              <a:rPr lang="en-US" dirty="0" err="1"/>
              <a:t>variável</a:t>
            </a:r>
            <a:r>
              <a:rPr lang="en-US" dirty="0"/>
              <a:t> (</a:t>
            </a:r>
            <a:r>
              <a:rPr lang="en-US" dirty="0" err="1"/>
              <a:t>inteiro</a:t>
            </a:r>
            <a:r>
              <a:rPr lang="en-US" dirty="0"/>
              <a:t>: 32 bits)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Nomeie</a:t>
            </a:r>
            <a:r>
              <a:rPr lang="en-US" dirty="0"/>
              <a:t> </a:t>
            </a:r>
            <a:r>
              <a:rPr lang="en-US" dirty="0" err="1"/>
              <a:t>essa</a:t>
            </a:r>
            <a:r>
              <a:rPr lang="en-US" dirty="0"/>
              <a:t> </a:t>
            </a:r>
            <a:r>
              <a:rPr lang="en-US" dirty="0" err="1"/>
              <a:t>área</a:t>
            </a:r>
            <a:r>
              <a:rPr lang="en-US" dirty="0"/>
              <a:t> de “</a:t>
            </a:r>
            <a:r>
              <a:rPr lang="en-US" dirty="0" err="1"/>
              <a:t>cubo</a:t>
            </a:r>
            <a:r>
              <a:rPr lang="en-US" dirty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Coloque</a:t>
            </a:r>
            <a:r>
              <a:rPr lang="en-US" dirty="0"/>
              <a:t> </a:t>
            </a:r>
            <a:r>
              <a:rPr lang="en-US" dirty="0" err="1"/>
              <a:t>nessa</a:t>
            </a:r>
            <a:r>
              <a:rPr lang="en-US" dirty="0"/>
              <a:t> </a:t>
            </a:r>
            <a:r>
              <a:rPr lang="en-US" dirty="0" err="1"/>
              <a:t>área</a:t>
            </a:r>
            <a:r>
              <a:rPr lang="en-US" dirty="0"/>
              <a:t> o </a:t>
            </a:r>
            <a:r>
              <a:rPr lang="en-US" dirty="0" err="1"/>
              <a:t>número</a:t>
            </a:r>
            <a:r>
              <a:rPr lang="en-US" dirty="0"/>
              <a:t> 5 (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binário</a:t>
            </a:r>
            <a:r>
              <a:rPr lang="en-US" dirty="0"/>
              <a:t>: 101)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F34429-36A3-4D63-847F-B760A882338B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  <p:graphicFrame>
        <p:nvGraphicFramePr>
          <p:cNvPr id="6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661101"/>
              </p:ext>
            </p:extLst>
          </p:nvPr>
        </p:nvGraphicFramePr>
        <p:xfrm>
          <a:off x="914400" y="4572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pt-BR" dirty="0"/>
                        <a:t>Memória do Computador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0: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10: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11: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12: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13: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14: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15: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16: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17: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18: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600" dirty="0"/>
                        <a:t>19: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00400" y="1905000"/>
            <a:ext cx="2150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cubo</a:t>
            </a:r>
            <a:r>
              <a:rPr lang="en-US" sz="2800" dirty="0"/>
              <a:t> = 5;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72400" y="5257800"/>
            <a:ext cx="963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cubo</a:t>
            </a:r>
            <a:endParaRPr lang="en-US" sz="2800" dirty="0"/>
          </a:p>
        </p:txBody>
      </p:sp>
      <p:cxnSp>
        <p:nvCxnSpPr>
          <p:cNvPr id="9" name="Straight Arrow Connector 8"/>
          <p:cNvCxnSpPr>
            <a:stCxn id="7" idx="1"/>
            <a:endCxn id="6" idx="3"/>
          </p:cNvCxnSpPr>
          <p:nvPr/>
        </p:nvCxnSpPr>
        <p:spPr>
          <a:xfrm flipH="1" flipV="1">
            <a:off x="7010400" y="5499100"/>
            <a:ext cx="762000" cy="20310"/>
          </a:xfrm>
          <a:prstGeom prst="straightConnector1">
            <a:avLst/>
          </a:prstGeom>
          <a:ln>
            <a:solidFill>
              <a:schemeClr val="accent1"/>
            </a:solidFill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172200" y="5334000"/>
            <a:ext cx="838200" cy="381000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4808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17043</TotalTime>
  <Words>2075</Words>
  <Application>Microsoft Office PowerPoint</Application>
  <PresentationFormat>Apresentação na tela (4:3)</PresentationFormat>
  <Paragraphs>406</Paragraphs>
  <Slides>33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8" baseType="lpstr">
      <vt:lpstr>Arial</vt:lpstr>
      <vt:lpstr>Calibri</vt:lpstr>
      <vt:lpstr>Swis721 Cn BT</vt:lpstr>
      <vt:lpstr>Wingdings</vt:lpstr>
      <vt:lpstr>Tema do Office</vt:lpstr>
      <vt:lpstr>Computação Eletrônica  Tipos de dados, constantes, variáveis, operadores e expressões </vt:lpstr>
      <vt:lpstr>Aula de Hoje: Variáveis e Constantes</vt:lpstr>
      <vt:lpstr>Aula de Hoje: Operadores</vt:lpstr>
      <vt:lpstr>Variáveis e Constantes</vt:lpstr>
      <vt:lpstr>Declarando Variáveis</vt:lpstr>
      <vt:lpstr>Variáveis na Memória Principal do Computador</vt:lpstr>
      <vt:lpstr>Variáveis na Memória Principal do Computador</vt:lpstr>
      <vt:lpstr>Variáveis na Memória Principal do Computador</vt:lpstr>
      <vt:lpstr>Variáveis em Memória Principal do Computador</vt:lpstr>
      <vt:lpstr>Constantes</vt:lpstr>
      <vt:lpstr>Constantes de preprocessador</vt:lpstr>
      <vt:lpstr>Tipos de Dados</vt:lpstr>
      <vt:lpstr>Tipos de Dados: Inteiro</vt:lpstr>
      <vt:lpstr>Tipos de Dados: Inteiro</vt:lpstr>
      <vt:lpstr>Tipos de Dados: Real</vt:lpstr>
      <vt:lpstr>Tipos de Dados: Caractere</vt:lpstr>
      <vt:lpstr>Qual o Tipo?</vt:lpstr>
      <vt:lpstr>Identificadores</vt:lpstr>
      <vt:lpstr>Identificadores</vt:lpstr>
      <vt:lpstr>Exemplos de Identificadores</vt:lpstr>
      <vt:lpstr>Operador de Atribuição (=)</vt:lpstr>
      <vt:lpstr>Operador de Atribuição (=)</vt:lpstr>
      <vt:lpstr>Operador de Atribuição (=)</vt:lpstr>
      <vt:lpstr>Operador de Atribuição (=)</vt:lpstr>
      <vt:lpstr>Operador de Atribuição (=)</vt:lpstr>
      <vt:lpstr>Operadores de Incremento</vt:lpstr>
      <vt:lpstr>Operadores Aritméticos</vt:lpstr>
      <vt:lpstr>Operadores de Incremento Combinados: +=, -=, *=, /=</vt:lpstr>
      <vt:lpstr>Operadores Aritméticos</vt:lpstr>
      <vt:lpstr>Expressões Aritméticas</vt:lpstr>
      <vt:lpstr>Conversões de Tipo</vt:lpstr>
      <vt:lpstr>Operadores de Conversão (Cast)</vt:lpstr>
      <vt:lpstr>Quais serão os valores das variáveis declaradas após a avaliação das expressões abaixo?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Tomaz de Aquino dos Santos Junior</dc:creator>
  <cp:lastModifiedBy>rafael mesquita</cp:lastModifiedBy>
  <cp:revision>639</cp:revision>
  <dcterms:created xsi:type="dcterms:W3CDTF">2013-08-09T12:44:12Z</dcterms:created>
  <dcterms:modified xsi:type="dcterms:W3CDTF">2018-03-20T20:59:29Z</dcterms:modified>
</cp:coreProperties>
</file>